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343" r:id="rId3"/>
    <p:sldId id="358" r:id="rId4"/>
    <p:sldId id="344" r:id="rId5"/>
    <p:sldId id="359" r:id="rId6"/>
    <p:sldId id="360" r:id="rId7"/>
    <p:sldId id="361" r:id="rId8"/>
    <p:sldId id="362" r:id="rId9"/>
    <p:sldId id="345" r:id="rId10"/>
    <p:sldId id="354" r:id="rId11"/>
    <p:sldId id="355" r:id="rId12"/>
    <p:sldId id="263" r:id="rId13"/>
    <p:sldId id="347" r:id="rId14"/>
    <p:sldId id="268" r:id="rId15"/>
    <p:sldId id="269" r:id="rId16"/>
    <p:sldId id="270" r:id="rId17"/>
    <p:sldId id="271" r:id="rId18"/>
    <p:sldId id="272" r:id="rId19"/>
    <p:sldId id="348" r:id="rId20"/>
    <p:sldId id="274" r:id="rId21"/>
    <p:sldId id="275" r:id="rId22"/>
    <p:sldId id="276" r:id="rId23"/>
    <p:sldId id="294" r:id="rId24"/>
    <p:sldId id="295" r:id="rId25"/>
    <p:sldId id="296" r:id="rId26"/>
    <p:sldId id="368" r:id="rId27"/>
    <p:sldId id="364" r:id="rId28"/>
    <p:sldId id="365" r:id="rId29"/>
    <p:sldId id="366" r:id="rId30"/>
    <p:sldId id="367" r:id="rId31"/>
    <p:sldId id="369" r:id="rId32"/>
    <p:sldId id="363" r:id="rId33"/>
    <p:sldId id="351" r:id="rId34"/>
    <p:sldId id="353" r:id="rId35"/>
    <p:sldId id="352" r:id="rId36"/>
  </p:sldIdLst>
  <p:sldSz cx="24384000" cy="13716000"/>
  <p:notesSz cx="7315200" cy="96012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BBFC77FB-9ED0-4EC9-95AA-A1379042E648}"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3DC5C2F9-1CAC-4260-A1DD-9FCDBB877499}"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6CBB8FF1-D9AA-43F3-AF6F-95CC898621D3}" styleName="">
    <a:tblBg/>
    <a:wholeTbl>
      <a:tcTxStyle b="off" i="off">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n">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Row>
  </a:tblStyle>
  <a:tblStyle styleId="{DD9CBF1E-DFE0-488D-B0F1-8F7C9699B0B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E8A719A-2513-455F-94AF-7F6580E6230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57" autoAdjust="0"/>
    <p:restoredTop sz="87614" autoAdjust="0"/>
  </p:normalViewPr>
  <p:slideViewPr>
    <p:cSldViewPr snapToGrid="0">
      <p:cViewPr varScale="1">
        <p:scale>
          <a:sx n="27" d="100"/>
          <a:sy n="27" d="100"/>
        </p:scale>
        <p:origin x="264" y="1832"/>
      </p:cViewPr>
      <p:guideLst/>
    </p:cSldViewPr>
  </p:slideViewPr>
  <p:notesTextViewPr>
    <p:cViewPr>
      <p:scale>
        <a:sx n="1" d="1"/>
        <a:sy n="1" d="1"/>
      </p:scale>
      <p:origin x="0" y="0"/>
    </p:cViewPr>
  </p:notesTextViewPr>
  <p:sorterViewPr>
    <p:cViewPr>
      <p:scale>
        <a:sx n="100" d="100"/>
        <a:sy n="100" d="100"/>
      </p:scale>
      <p:origin x="0" y="-24780"/>
    </p:cViewPr>
  </p:sorterViewPr>
  <p:notesViewPr>
    <p:cSldViewPr snapToGrid="0">
      <p:cViewPr varScale="1">
        <p:scale>
          <a:sx n="87" d="100"/>
          <a:sy n="87" d="100"/>
        </p:scale>
        <p:origin x="38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527EF-9BDA-4238-B827-321E0F34E8DA}"/>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0EC35EA1-9ABB-40F5-AAAE-61A36E5D519F}"/>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1ACBECEF-48F3-4CB4-805B-408F3A2DD8C4}" type="datetimeFigureOut">
              <a:rPr lang="en-US" smtClean="0"/>
              <a:t>5/24/21</a:t>
            </a:fld>
            <a:endParaRPr lang="en-US"/>
          </a:p>
        </p:txBody>
      </p:sp>
      <p:sp>
        <p:nvSpPr>
          <p:cNvPr id="4" name="Footer Placeholder 3">
            <a:extLst>
              <a:ext uri="{FF2B5EF4-FFF2-40B4-BE49-F238E27FC236}">
                <a16:creationId xmlns:a16="http://schemas.microsoft.com/office/drawing/2014/main" id="{9AC1C19A-4193-4560-90EB-02E45CDF73C3}"/>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1CEEE875-7AA1-47C1-9357-9CA05A20DE7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67E88F1B-BAB2-4885-8CAC-7B8188C40CF0}" type="slidenum">
              <a:rPr lang="en-US" smtClean="0"/>
              <a:t>‹#›</a:t>
            </a:fld>
            <a:endParaRPr lang="en-US"/>
          </a:p>
        </p:txBody>
      </p:sp>
    </p:spTree>
    <p:extLst>
      <p:ext uri="{BB962C8B-B14F-4D97-AF65-F5344CB8AC3E}">
        <p14:creationId xmlns:p14="http://schemas.microsoft.com/office/powerpoint/2010/main" val="2407933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457200" y="720725"/>
            <a:ext cx="6400800" cy="3600450"/>
          </a:xfrm>
          <a:prstGeom prst="rect">
            <a:avLst/>
          </a:prstGeom>
        </p:spPr>
        <p:txBody>
          <a:bodyPr lIns="96661" tIns="48331" rIns="96661" bIns="48331"/>
          <a:lstStyle/>
          <a:p>
            <a:endParaRPr/>
          </a:p>
        </p:txBody>
      </p:sp>
      <p:sp>
        <p:nvSpPr>
          <p:cNvPr id="81" name="Shape 81"/>
          <p:cNvSpPr>
            <a:spLocks noGrp="1"/>
          </p:cNvSpPr>
          <p:nvPr>
            <p:ph type="body" sz="quarter" idx="1"/>
          </p:nvPr>
        </p:nvSpPr>
        <p:spPr>
          <a:xfrm>
            <a:off x="975360" y="4560570"/>
            <a:ext cx="5364480" cy="4320540"/>
          </a:xfrm>
          <a:prstGeom prst="rect">
            <a:avLst/>
          </a:prstGeom>
        </p:spPr>
        <p:txBody>
          <a:bodyPr lIns="96661" tIns="48331" rIns="96661" bIns="48331"/>
          <a:lstStyle/>
          <a:p>
            <a:endParaRPr/>
          </a:p>
        </p:txBody>
      </p:sp>
    </p:spTree>
  </p:cSld>
  <p:clrMap bg1="lt1" tx1="dk1" bg2="lt2" tx2="dk2" accent1="accent1" accent2="accent2" accent3="accent3" accent4="accent4" accent5="accent5" accent6="accent6" hlink="hlink" folHlink="folHlink"/>
  <p:notesStyle>
    <a:lvl1pPr defTabSz="647700" latinLnBrk="0">
      <a:defRPr sz="1600">
        <a:latin typeface="Lucida Grande"/>
        <a:ea typeface="Lucida Grande"/>
        <a:cs typeface="Lucida Grande"/>
        <a:sym typeface="Lucida Grande"/>
      </a:defRPr>
    </a:lvl1pPr>
    <a:lvl2pPr indent="228600" defTabSz="647700" latinLnBrk="0">
      <a:defRPr sz="1600">
        <a:latin typeface="Lucida Grande"/>
        <a:ea typeface="Lucida Grande"/>
        <a:cs typeface="Lucida Grande"/>
        <a:sym typeface="Lucida Grande"/>
      </a:defRPr>
    </a:lvl2pPr>
    <a:lvl3pPr indent="457200" defTabSz="647700" latinLnBrk="0">
      <a:defRPr sz="1600">
        <a:latin typeface="Lucida Grande"/>
        <a:ea typeface="Lucida Grande"/>
        <a:cs typeface="Lucida Grande"/>
        <a:sym typeface="Lucida Grande"/>
      </a:defRPr>
    </a:lvl3pPr>
    <a:lvl4pPr indent="685800" defTabSz="647700" latinLnBrk="0">
      <a:defRPr sz="1600">
        <a:latin typeface="Lucida Grande"/>
        <a:ea typeface="Lucida Grande"/>
        <a:cs typeface="Lucida Grande"/>
        <a:sym typeface="Lucida Grande"/>
      </a:defRPr>
    </a:lvl4pPr>
    <a:lvl5pPr indent="914400" defTabSz="647700" latinLnBrk="0">
      <a:defRPr sz="1600">
        <a:latin typeface="Lucida Grande"/>
        <a:ea typeface="Lucida Grande"/>
        <a:cs typeface="Lucida Grande"/>
        <a:sym typeface="Lucida Grande"/>
      </a:defRPr>
    </a:lvl5pPr>
    <a:lvl6pPr indent="1143000" defTabSz="647700" latinLnBrk="0">
      <a:defRPr sz="1600">
        <a:latin typeface="Lucida Grande"/>
        <a:ea typeface="Lucida Grande"/>
        <a:cs typeface="Lucida Grande"/>
        <a:sym typeface="Lucida Grande"/>
      </a:defRPr>
    </a:lvl6pPr>
    <a:lvl7pPr indent="1371600" defTabSz="647700" latinLnBrk="0">
      <a:defRPr sz="1600">
        <a:latin typeface="Lucida Grande"/>
        <a:ea typeface="Lucida Grande"/>
        <a:cs typeface="Lucida Grande"/>
        <a:sym typeface="Lucida Grande"/>
      </a:defRPr>
    </a:lvl7pPr>
    <a:lvl8pPr indent="1600200" defTabSz="647700" latinLnBrk="0">
      <a:defRPr sz="1600">
        <a:latin typeface="Lucida Grande"/>
        <a:ea typeface="Lucida Grande"/>
        <a:cs typeface="Lucida Grande"/>
        <a:sym typeface="Lucida Grande"/>
      </a:defRPr>
    </a:lvl8pPr>
    <a:lvl9pPr indent="1828800" defTabSz="6477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Learning Objectives</a:t>
            </a:r>
          </a:p>
          <a:p>
            <a:endParaRPr lang="en-US" dirty="0"/>
          </a:p>
          <a:p>
            <a:r>
              <a:rPr lang="en-US" sz="1700" dirty="0"/>
              <a:t>(8.1a) Determine the purpose or output of a recursive method by tracing the program code.</a:t>
            </a:r>
          </a:p>
          <a:p>
            <a:r>
              <a:rPr lang="en-US" sz="1700" dirty="0"/>
              <a:t>(8.1b) Compare the readability and efficiency of iterative and recursive solutions to the same problem.</a:t>
            </a:r>
          </a:p>
          <a:p>
            <a:r>
              <a:rPr lang="en-US" sz="1700" dirty="0"/>
              <a:t>(8.1c) Identify the base case and general case for a recursive solution.</a:t>
            </a:r>
          </a:p>
          <a:p>
            <a:r>
              <a:rPr lang="en-US" sz="1700" dirty="0"/>
              <a:t>(8.1d) Design and implement a recursive method to solve a problem.</a:t>
            </a:r>
          </a:p>
          <a:p>
            <a:r>
              <a:rPr lang="en-US" sz="1700" dirty="0"/>
              <a:t>(8.1e) Explain and illustrate the call stack developed in a recursive solution to a problem.</a:t>
            </a:r>
          </a:p>
          <a:p>
            <a:r>
              <a:rPr lang="en-US" sz="1700" dirty="0"/>
              <a:t>(8.1f) Check and test a recursive method for correctness.</a:t>
            </a:r>
          </a:p>
          <a:p>
            <a:endParaRPr lang="en-US" dirty="0"/>
          </a:p>
        </p:txBody>
      </p:sp>
    </p:spTree>
    <p:extLst>
      <p:ext uri="{BB962C8B-B14F-4D97-AF65-F5344CB8AC3E}">
        <p14:creationId xmlns:p14="http://schemas.microsoft.com/office/powerpoint/2010/main" val="160900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684684">
              <a:defRPr/>
            </a:pPr>
            <a:r>
              <a:rPr lang="en-US" sz="1700" dirty="0"/>
              <a:t>(8.1b) Compare the readability and efficiency of iterative and recursive solutions to the same problem.</a:t>
            </a:r>
          </a:p>
          <a:p>
            <a:endParaRPr lang="en-US" dirty="0"/>
          </a:p>
        </p:txBody>
      </p:sp>
    </p:spTree>
    <p:extLst>
      <p:ext uri="{BB962C8B-B14F-4D97-AF65-F5344CB8AC3E}">
        <p14:creationId xmlns:p14="http://schemas.microsoft.com/office/powerpoint/2010/main" val="316665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684684">
              <a:defRPr/>
            </a:pPr>
            <a:r>
              <a:rPr lang="en-US" sz="1700" dirty="0"/>
              <a:t>(8.1c) Identify the base case and general case for a recursive solution.</a:t>
            </a:r>
          </a:p>
          <a:p>
            <a:pPr defTabSz="684684">
              <a:defRPr/>
            </a:pPr>
            <a:endParaRPr lang="en-US" dirty="0"/>
          </a:p>
        </p:txBody>
      </p:sp>
    </p:spTree>
    <p:extLst>
      <p:ext uri="{BB962C8B-B14F-4D97-AF65-F5344CB8AC3E}">
        <p14:creationId xmlns:p14="http://schemas.microsoft.com/office/powerpoint/2010/main" val="419417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684684">
              <a:defRPr/>
            </a:pPr>
            <a:r>
              <a:rPr lang="en-US" sz="1700" dirty="0"/>
              <a:t>(8.1e) Explain and illustrate the call stack developed in a recursive solution to a problem.</a:t>
            </a:r>
          </a:p>
          <a:p>
            <a:endParaRPr lang="en-US" dirty="0"/>
          </a:p>
        </p:txBody>
      </p:sp>
    </p:spTree>
    <p:extLst>
      <p:ext uri="{BB962C8B-B14F-4D97-AF65-F5344CB8AC3E}">
        <p14:creationId xmlns:p14="http://schemas.microsoft.com/office/powerpoint/2010/main" val="363375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457200" y="720725"/>
            <a:ext cx="6400800" cy="360045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marL="41307" marR="41307" defTabSz="966612">
              <a:spcBef>
                <a:spcPts val="423"/>
              </a:spcBef>
              <a:buClr>
                <a:srgbClr val="000000"/>
              </a:buClr>
              <a:defRPr sz="1200">
                <a:uFill>
                  <a:solidFill>
                    <a:srgbClr val="000000"/>
                  </a:solidFill>
                </a:uFill>
                <a:latin typeface="Comic Sans MS"/>
                <a:ea typeface="Comic Sans MS"/>
                <a:cs typeface="Comic Sans MS"/>
                <a:sym typeface="Comic Sans MS"/>
              </a:defRPr>
            </a:pPr>
            <a:r>
              <a:rPr lang="en-US" sz="1300" dirty="0">
                <a:sym typeface="Comic Sans MS"/>
              </a:rPr>
              <a:t>(8.1d) Design and implement a recursive method to solve a problem.</a:t>
            </a:r>
          </a:p>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endParaRPr lang="en-US" dirty="0"/>
          </a:p>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endParaRPr lang="en-US" dirty="0"/>
          </a:p>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r>
              <a:rPr dirty="0"/>
              <a:t>good style to declare loop iteration variable in initialization statement.</a:t>
            </a:r>
          </a:p>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r>
              <a:rPr dirty="0"/>
              <a:t>Example of automatic type conversion from integer to string.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684684">
              <a:defRPr/>
            </a:pPr>
            <a:r>
              <a:rPr lang="en-US" sz="1700" dirty="0"/>
              <a:t>(8.1a) </a:t>
            </a:r>
            <a:r>
              <a:rPr lang="en-US" sz="1700" dirty="0" err="1"/>
              <a:t>Determinethe</a:t>
            </a:r>
            <a:r>
              <a:rPr lang="en-US" sz="1700" dirty="0"/>
              <a:t> purpose or output of a recursive method by tracing the program code.</a:t>
            </a:r>
          </a:p>
          <a:p>
            <a:endParaRPr lang="en-US" dirty="0"/>
          </a:p>
        </p:txBody>
      </p:sp>
    </p:spTree>
    <p:extLst>
      <p:ext uri="{BB962C8B-B14F-4D97-AF65-F5344CB8AC3E}">
        <p14:creationId xmlns:p14="http://schemas.microsoft.com/office/powerpoint/2010/main" val="4216668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457200" y="720725"/>
            <a:ext cx="6400800" cy="360045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r>
              <a:t>good style to declare loop iteration variable in initialization statement.</a:t>
            </a:r>
          </a:p>
          <a:p>
            <a:pPr marL="41307" marR="41307" defTabSz="966612">
              <a:spcBef>
                <a:spcPts val="423"/>
              </a:spcBef>
              <a:buClr>
                <a:srgbClr val="000000"/>
              </a:buClr>
              <a:buFont typeface="Comic Sans MS"/>
              <a:defRPr sz="1200">
                <a:uFill>
                  <a:solidFill>
                    <a:srgbClr val="000000"/>
                  </a:solidFill>
                </a:uFill>
                <a:latin typeface="Comic Sans MS"/>
                <a:ea typeface="Comic Sans MS"/>
                <a:cs typeface="Comic Sans MS"/>
                <a:sym typeface="Comic Sans MS"/>
              </a:defRPr>
            </a:pPr>
            <a:r>
              <a:t>Example of automatic type conversion from integer to string.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2783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introcs.cs.princeton.edu"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pic>
        <p:nvPicPr>
          <p:cNvPr id="12" name="coral.jpg" descr="coral.jpg"/>
          <p:cNvPicPr>
            <a:picLocks noChangeAspect="1"/>
          </p:cNvPicPr>
          <p:nvPr/>
        </p:nvPicPr>
        <p:blipFill>
          <a:blip r:embed="rId2">
            <a:alphaModFix amt="20000"/>
          </a:blip>
          <a:srcRect l="19466" t="9183" r="5180" b="6043"/>
          <a:stretch>
            <a:fillRect/>
          </a:stretch>
        </p:blipFill>
        <p:spPr>
          <a:xfrm>
            <a:off x="977693" y="238402"/>
            <a:ext cx="7534539" cy="8476356"/>
          </a:xfrm>
          <a:prstGeom prst="rect">
            <a:avLst/>
          </a:prstGeom>
          <a:ln w="12700">
            <a:miter lim="400000"/>
          </a:ln>
        </p:spPr>
      </p:pic>
      <p:sp>
        <p:nvSpPr>
          <p:cNvPr id="13" name="COMPUTER SCIENCE…"/>
          <p:cNvSpPr txBox="1"/>
          <p:nvPr/>
        </p:nvSpPr>
        <p:spPr>
          <a:xfrm>
            <a:off x="15089981" y="444499"/>
            <a:ext cx="7770019" cy="201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a:t>
            </a:r>
            <a:r>
              <a:rPr dirty="0"/>
              <a:t>COMPUTER SCIENCE   </a:t>
            </a:r>
          </a:p>
          <a:p>
            <a:pPr algn="r" defTabSz="647700">
              <a:lnSpc>
                <a:spcPts val="4700"/>
              </a:lnSpc>
              <a:tabLst>
                <a:tab pos="1511300" algn="l"/>
              </a:tabLst>
              <a:defRPr sz="2700" spc="1755">
                <a:latin typeface="Futura Bold"/>
                <a:ea typeface="Futura Bold"/>
                <a:cs typeface="Futura Bold"/>
                <a:sym typeface="Futura Bold"/>
              </a:defRPr>
            </a:pPr>
            <a:r>
              <a:rPr dirty="0"/>
              <a:t> </a:t>
            </a:r>
            <a:r>
              <a:rPr lang="en-US" sz="2800" spc="1820" dirty="0"/>
              <a:t>Rutgers University</a:t>
            </a:r>
            <a:endParaRPr sz="2800" spc="1820" dirty="0"/>
          </a:p>
        </p:txBody>
      </p:sp>
      <p:sp>
        <p:nvSpPr>
          <p:cNvPr id="14" name="http://introcs.cs.princeton.edu"/>
          <p:cNvSpPr txBox="1"/>
          <p:nvPr/>
        </p:nvSpPr>
        <p:spPr>
          <a:xfrm>
            <a:off x="1483681" y="12042322"/>
            <a:ext cx="6870701"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82550" marR="82550" defTabSz="1828800">
              <a:lnSpc>
                <a:spcPts val="2300"/>
              </a:lnSpc>
              <a:defRPr sz="2400" b="1" spc="264">
                <a:uFill>
                  <a:solidFill>
                    <a:srgbClr val="000000"/>
                  </a:solidFill>
                </a:uFill>
                <a:latin typeface="Lucida Grande"/>
                <a:ea typeface="Lucida Grande"/>
                <a:cs typeface="Lucida Grande"/>
                <a:sym typeface="Lucida Grande"/>
                <a:hlinkClick r:id="rId3"/>
              </a:defRPr>
            </a:lvl1pPr>
          </a:lstStyle>
          <a:p>
            <a:r>
              <a:rPr dirty="0">
                <a:hlinkClick r:id="rId3"/>
              </a:rPr>
              <a:t>http://introcs.cs.</a:t>
            </a:r>
            <a:r>
              <a:rPr lang="en-US" dirty="0">
                <a:hlinkClick r:id="rId3"/>
              </a:rPr>
              <a:t>rutgers</a:t>
            </a:r>
            <a:r>
              <a:rPr dirty="0">
                <a:hlinkClick r:id="rId3"/>
              </a:rPr>
              <a:t>.edu</a:t>
            </a:r>
          </a:p>
        </p:txBody>
      </p:sp>
      <p:sp>
        <p:nvSpPr>
          <p:cNvPr id="16" name="Title Text"/>
          <p:cNvSpPr txBox="1">
            <a:spLocks noGrp="1"/>
          </p:cNvSpPr>
          <p:nvPr>
            <p:ph type="title"/>
          </p:nvPr>
        </p:nvSpPr>
        <p:spPr>
          <a:xfrm>
            <a:off x="8077200" y="5715000"/>
            <a:ext cx="14706600" cy="5753100"/>
          </a:xfrm>
          <a:prstGeom prst="rect">
            <a:avLst/>
          </a:prstGeom>
        </p:spPr>
        <p:txBody>
          <a:bodyPr/>
          <a:lstStyle>
            <a:lvl1pPr algn="ctr">
              <a:lnSpc>
                <a:spcPts val="11700"/>
              </a:lnSpc>
              <a:tabLst>
                <a:tab pos="1752600" algn="l"/>
              </a:tabLst>
              <a:defRPr sz="9800">
                <a:solidFill>
                  <a:srgbClr val="005493"/>
                </a:solidFill>
              </a:defRPr>
            </a:lvl1pPr>
          </a:lstStyle>
          <a:p>
            <a:r>
              <a:t>Title Text</a:t>
            </a:r>
          </a:p>
        </p:txBody>
      </p:sp>
      <p:sp>
        <p:nvSpPr>
          <p:cNvPr id="17"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pic>
        <p:nvPicPr>
          <p:cNvPr id="3" name="Picture 2" descr="A close up of a sign&#10;&#10;Description automatically generated">
            <a:extLst>
              <a:ext uri="{FF2B5EF4-FFF2-40B4-BE49-F238E27FC236}">
                <a16:creationId xmlns:a16="http://schemas.microsoft.com/office/drawing/2014/main" id="{BC7D1766-D167-4757-8EA1-AA21BD5C69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85499" y="8858313"/>
            <a:ext cx="2896898" cy="289689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4" name="coral.jpg" descr="coral.jpg"/>
          <p:cNvPicPr>
            <a:picLocks noChangeAspect="1"/>
          </p:cNvPicPr>
          <p:nvPr/>
        </p:nvPicPr>
        <p:blipFill>
          <a:blip r:embed="rId2">
            <a:alphaModFix amt="10000"/>
          </a:blip>
          <a:stretch>
            <a:fillRect/>
          </a:stretch>
        </p:blipFill>
        <p:spPr>
          <a:xfrm>
            <a:off x="609570" y="444499"/>
            <a:ext cx="8902730" cy="8902730"/>
          </a:xfrm>
          <a:prstGeom prst="rect">
            <a:avLst/>
          </a:prstGeom>
          <a:ln w="12700">
            <a:miter lim="400000"/>
          </a:ln>
        </p:spPr>
      </p:pic>
      <p:sp>
        <p:nvSpPr>
          <p:cNvPr id="25" name="Title Text"/>
          <p:cNvSpPr txBox="1">
            <a:spLocks noGrp="1"/>
          </p:cNvSpPr>
          <p:nvPr>
            <p:ph type="title"/>
          </p:nvPr>
        </p:nvSpPr>
        <p:spPr>
          <a:xfrm>
            <a:off x="7696200" y="5029200"/>
            <a:ext cx="15201900" cy="1752600"/>
          </a:xfrm>
          <a:prstGeom prst="rect">
            <a:avLst/>
          </a:prstGeom>
        </p:spPr>
        <p:txBody>
          <a:bodyPr/>
          <a:lstStyle>
            <a:lvl1pPr>
              <a:lnSpc>
                <a:spcPts val="7600"/>
              </a:lnSpc>
              <a:tabLst>
                <a:tab pos="1752600" algn="l"/>
              </a:tabLst>
              <a:defRPr sz="6400">
                <a:solidFill>
                  <a:srgbClr val="A9A9A9"/>
                </a:solidFill>
              </a:defRPr>
            </a:lvl1pPr>
          </a:lstStyle>
          <a:p>
            <a:r>
              <a:t>Title Text</a:t>
            </a:r>
          </a:p>
        </p:txBody>
      </p:sp>
      <p:sp>
        <p:nvSpPr>
          <p:cNvPr id="26" name="Body Level One…"/>
          <p:cNvSpPr txBox="1">
            <a:spLocks noGrp="1"/>
          </p:cNvSpPr>
          <p:nvPr>
            <p:ph type="body" sz="half" idx="1"/>
          </p:nvPr>
        </p:nvSpPr>
        <p:spPr>
          <a:xfrm>
            <a:off x="9512300" y="7112000"/>
            <a:ext cx="12814300" cy="5943600"/>
          </a:xfrm>
          <a:prstGeom prst="rect">
            <a:avLst/>
          </a:prstGeom>
        </p:spPr>
        <p:txBody>
          <a:bodyPr/>
          <a:lstStyle>
            <a:lvl1pPr marL="685800" indent="-533400">
              <a:lnSpc>
                <a:spcPts val="6300"/>
              </a:lnSpc>
              <a:spcBef>
                <a:spcPts val="300"/>
              </a:spcBef>
              <a:buSzPct val="100000"/>
              <a:buChar char="•"/>
              <a:tabLst>
                <a:tab pos="1752600" algn="l"/>
              </a:tabLst>
              <a:defRPr sz="4800">
                <a:solidFill>
                  <a:srgbClr val="212121"/>
                </a:solidFill>
                <a:latin typeface="+mn-lt"/>
                <a:ea typeface="+mn-ea"/>
                <a:cs typeface="+mn-cs"/>
                <a:sym typeface="Futura"/>
              </a:defRPr>
            </a:lvl1pPr>
            <a:lvl2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2pPr>
            <a:lvl3pPr marL="685800" indent="-533400">
              <a:lnSpc>
                <a:spcPts val="6300"/>
              </a:lnSpc>
              <a:spcBef>
                <a:spcPts val="300"/>
              </a:spcBef>
              <a:buSzPct val="100000"/>
              <a:buChar char="•"/>
              <a:tabLst>
                <a:tab pos="1752600" algn="l"/>
              </a:tabLst>
              <a:defRPr sz="4800" i="0">
                <a:solidFill>
                  <a:srgbClr val="212121"/>
                </a:solidFill>
                <a:latin typeface="+mn-lt"/>
                <a:ea typeface="+mn-ea"/>
                <a:cs typeface="+mn-cs"/>
                <a:sym typeface="Futura"/>
              </a:defRPr>
            </a:lvl3pPr>
            <a:lvl4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4pPr>
            <a:lvl5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7" name="COMPUTER SCIENCE…"/>
          <p:cNvSpPr txBox="1"/>
          <p:nvPr/>
        </p:nvSpPr>
        <p:spPr>
          <a:xfrm>
            <a:off x="15089981" y="444499"/>
            <a:ext cx="7770019" cy="2019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COMPUTER SCIENCE   </a:t>
            </a:r>
          </a:p>
          <a:p>
            <a:pPr algn="r" defTabSz="647700">
              <a:lnSpc>
                <a:spcPts val="4700"/>
              </a:lnSpc>
              <a:tabLst>
                <a:tab pos="1511300" algn="l"/>
              </a:tabLst>
              <a:defRPr sz="2700" spc="1755">
                <a:latin typeface="Futura Bold"/>
                <a:ea typeface="Futura Bold"/>
                <a:cs typeface="Futura Bold"/>
                <a:sym typeface="Futura Bold"/>
              </a:defRPr>
            </a:pPr>
            <a:r>
              <a:rPr lang="en-US" dirty="0"/>
              <a:t> </a:t>
            </a:r>
            <a:r>
              <a:rPr lang="en-US" sz="2800" spc="1820" dirty="0"/>
              <a:t>Rutgers University</a:t>
            </a:r>
          </a:p>
        </p:txBody>
      </p:sp>
      <p:sp>
        <p:nvSpPr>
          <p:cNvPr id="28"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3" name="Line"/>
          <p:cNvSpPr/>
          <p:nvPr/>
        </p:nvSpPr>
        <p:spPr>
          <a:xfrm>
            <a:off x="1297472" y="1280221"/>
            <a:ext cx="21810171" cy="1"/>
          </a:xfrm>
          <a:prstGeom prst="line">
            <a:avLst/>
          </a:prstGeom>
          <a:ln w="12700">
            <a:solidFill>
              <a:srgbClr val="000000"/>
            </a:solidFill>
            <a:miter lim="400000"/>
          </a:ln>
        </p:spPr>
        <p:txBody>
          <a:bodyPr lIns="0" tIns="0" rIns="0" bIns="0"/>
          <a:lstStyle/>
          <a:p>
            <a:endParaRP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sz="half" idx="1"/>
          </p:nvPr>
        </p:nvSpPr>
        <p:spPr>
          <a:xfrm>
            <a:off x="1270000" y="1778000"/>
            <a:ext cx="21005800" cy="4572000"/>
          </a:xfrm>
          <a:prstGeom prst="rect">
            <a:avLst/>
          </a:prstGeom>
          <a:solidFill>
            <a:srgbClr val="FFFFFF"/>
          </a:solidFill>
        </p:spPr>
        <p:txBody>
          <a:bodyPr lIns="304800" tIns="304800" rIns="304800" bIns="304800"/>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63" name="Slide Number"/>
          <p:cNvSpPr txBox="1">
            <a:spLocks noGrp="1"/>
          </p:cNvSpPr>
          <p:nvPr>
            <p:ph type="sldNum" sz="quarter" idx="2"/>
          </p:nvPr>
        </p:nvSpPr>
        <p:spPr>
          <a:xfrm>
            <a:off x="11825064" y="12763500"/>
            <a:ext cx="733872" cy="914400"/>
          </a:xfrm>
          <a:prstGeom prst="rect">
            <a:avLst/>
          </a:prstGeom>
        </p:spPr>
        <p:txBody>
          <a:bodyPr lIns="50800" tIns="50800" rIns="50800" bIns="50800"/>
          <a:lstStyle>
            <a:lvl1pPr defTabSz="1155700">
              <a:lnSpc>
                <a:spcPct val="100000"/>
              </a:lnSpc>
              <a:tabLst/>
              <a:defRPr sz="4600">
                <a:uFill>
                  <a:solidFill>
                    <a:srgbClr val="000000"/>
                  </a:solidFill>
                </a:uFill>
                <a:latin typeface="Comic Sans MS"/>
                <a:ea typeface="Comic Sans MS"/>
                <a:cs typeface="Comic Sans MS"/>
                <a:sym typeface="Comic Sans M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4125836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9"/>
        </a:solidFill>
        <a:effectLst/>
      </p:bgPr>
    </p:bg>
    <p:spTree>
      <p:nvGrpSpPr>
        <p:cNvPr id="1" name=""/>
        <p:cNvGrpSpPr/>
        <p:nvPr/>
      </p:nvGrpSpPr>
      <p:grpSpPr>
        <a:xfrm>
          <a:off x="0" y="0"/>
          <a:ext cx="0" cy="0"/>
          <a:chOff x="0" y="0"/>
          <a:chExt cx="0" cy="0"/>
        </a:xfrm>
      </p:grpSpPr>
      <p:sp>
        <p:nvSpPr>
          <p:cNvPr id="2" name="Line"/>
          <p:cNvSpPr/>
          <p:nvPr/>
        </p:nvSpPr>
        <p:spPr>
          <a:xfrm>
            <a:off x="1270000" y="1280221"/>
            <a:ext cx="21844000" cy="1"/>
          </a:xfrm>
          <a:prstGeom prst="line">
            <a:avLst/>
          </a:prstGeom>
          <a:ln w="12700">
            <a:solidFill>
              <a:srgbClr val="000000"/>
            </a:solidFill>
            <a:miter lim="400000"/>
          </a:ln>
        </p:spPr>
        <p:txBody>
          <a:bodyPr lIns="0" tIns="0" rIns="0" bIns="0"/>
          <a:lstStyle/>
          <a:p>
            <a:endParaRPr/>
          </a:p>
        </p:txBody>
      </p:sp>
      <p:sp>
        <p:nvSpPr>
          <p:cNvPr id="3" name="Title Text"/>
          <p:cNvSpPr txBox="1">
            <a:spLocks noGrp="1"/>
          </p:cNvSpPr>
          <p:nvPr>
            <p:ph type="title"/>
          </p:nvPr>
        </p:nvSpPr>
        <p:spPr>
          <a:xfrm>
            <a:off x="1270000" y="381000"/>
            <a:ext cx="20688300" cy="90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4" name="Body Level One…"/>
          <p:cNvSpPr txBox="1">
            <a:spLocks noGrp="1"/>
          </p:cNvSpPr>
          <p:nvPr>
            <p:ph type="body" idx="1"/>
          </p:nvPr>
        </p:nvSpPr>
        <p:spPr>
          <a:xfrm>
            <a:off x="1219200" y="1524000"/>
            <a:ext cx="21869400" cy="1158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a:buFont typeface="Gill Sans"/>
              <a:tabLst>
                <a:tab pos="2476500" algn="l"/>
              </a:tabLst>
            </a:lvl2pPr>
            <a:lvl3pPr>
              <a:tabLst>
                <a:tab pos="3035300" algn="l"/>
              </a:tabLst>
              <a:defRPr i="1"/>
            </a:lvl3pPr>
            <a:lvl4pPr>
              <a:buFont typeface="Gill Sans"/>
              <a:tabLst>
                <a:tab pos="3721100" algn="l"/>
              </a:tabLst>
            </a:lvl4pPr>
            <a:lvl5pPr>
              <a:buFont typeface="Gill Sans"/>
              <a:tabLst>
                <a:tab pos="4368800" algn="l"/>
              </a:tabLst>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700128" y="13066304"/>
            <a:ext cx="393701" cy="431801"/>
          </a:xfrm>
          <a:prstGeom prst="rect">
            <a:avLst/>
          </a:prstGeom>
          <a:ln w="12700">
            <a:miter lim="400000"/>
          </a:ln>
        </p:spPr>
        <p:txBody>
          <a:bodyPr wrap="none" lIns="38100" tIns="38100" rIns="38100" bIns="38100">
            <a:spAutoFit/>
          </a:bodyPr>
          <a:lstStyle>
            <a:lvl1pPr algn="ctr" defTabSz="647700">
              <a:lnSpc>
                <a:spcPts val="2800"/>
              </a:lnSpc>
              <a:tabLst>
                <a:tab pos="1511300" algn="l"/>
              </a:tabLst>
              <a:defRPr sz="2400">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Lst>
  <p:transition spd="med"/>
  <p:txStyles>
    <p:titleStyle>
      <a:lvl1pPr marL="0" marR="0" indent="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1pPr>
      <a:lvl2pPr marL="0" marR="0" indent="228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2pPr>
      <a:lvl3pPr marL="0" marR="0" indent="457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3pPr>
      <a:lvl4pPr marL="0" marR="0" indent="685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4pPr>
      <a:lvl5pPr marL="0" marR="0" indent="9144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5pPr>
      <a:lvl6pPr marL="0" marR="0" indent="11430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6pPr>
      <a:lvl7pPr marL="0" marR="0" indent="1371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7pPr>
      <a:lvl8pPr marL="0" marR="0" indent="1600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8pPr>
      <a:lvl9pPr marL="0" marR="0" indent="1828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9pPr>
    </p:titleStyle>
    <p:body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p:bodyStyle>
    <p:otherStyle>
      <a:lvl1pPr marL="0" marR="0" indent="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athsisfun.com/games/towerofhanoi.html"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codingbat.com/prob/p10733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codingbat.com/prob/p107330"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practiceit.cs.washington.edu/problem/list" TargetMode="External"/><Relationship Id="rId2" Type="http://schemas.openxmlformats.org/officeDocument/2006/relationships/hyperlink" Target="https://codingbat.com/java/Recursion-1"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1. Basic Programming Concepts"/>
          <p:cNvSpPr txBox="1">
            <a:spLocks noGrp="1"/>
          </p:cNvSpPr>
          <p:nvPr>
            <p:ph type="ctrTitle"/>
          </p:nvPr>
        </p:nvSpPr>
        <p:spPr>
          <a:prstGeom prst="rect">
            <a:avLst/>
          </a:prstGeom>
        </p:spPr>
        <p:txBody>
          <a:bodyPr/>
          <a:lstStyle/>
          <a:p>
            <a:r>
              <a:rPr lang="en-US" dirty="0"/>
              <a:t>8. </a:t>
            </a:r>
            <a:r>
              <a:rPr dirty="0"/>
              <a:t> </a:t>
            </a:r>
            <a:r>
              <a:rPr lang="en-US" dirty="0"/>
              <a:t>Recursion</a:t>
            </a:r>
            <a:endParaRPr dirty="0"/>
          </a:p>
        </p:txBody>
      </p:sp>
      <p:sp>
        <p:nvSpPr>
          <p:cNvPr id="88" name="1.1–1.2"/>
          <p:cNvSpPr txBox="1"/>
          <p:nvPr/>
        </p:nvSpPr>
        <p:spPr>
          <a:xfrm>
            <a:off x="1824431" y="11087100"/>
            <a:ext cx="1663117"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defTabSz="647700">
              <a:lnSpc>
                <a:spcPts val="3700"/>
              </a:lnSpc>
              <a:tabLst>
                <a:tab pos="1511300" algn="l"/>
              </a:tabLst>
              <a:defRPr sz="3100" b="1">
                <a:solidFill>
                  <a:srgbClr val="FFFFFF"/>
                </a:solidFill>
                <a:latin typeface="Lucida Sans"/>
                <a:ea typeface="Lucida Sans"/>
                <a:cs typeface="Lucida Sans"/>
                <a:sym typeface="Lucida Sans"/>
              </a:defRPr>
            </a:lvl1pPr>
          </a:lstStyle>
          <a:p>
            <a:r>
              <a:t>1.1–1.2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ample: Convert an integer to binary"/>
          <p:cNvSpPr txBox="1">
            <a:spLocks noGrp="1"/>
          </p:cNvSpPr>
          <p:nvPr>
            <p:ph type="title"/>
          </p:nvPr>
        </p:nvSpPr>
        <p:spPr>
          <a:prstGeom prst="rect">
            <a:avLst/>
          </a:prstGeom>
        </p:spPr>
        <p:txBody>
          <a:bodyPr/>
          <a:lstStyle/>
          <a:p>
            <a:r>
              <a:rPr lang="en-US" dirty="0"/>
              <a:t>Recursion versus iteration</a:t>
            </a:r>
            <a:endParaRPr dirty="0"/>
          </a:p>
        </p:txBody>
      </p:sp>
      <p:sp>
        <p:nvSpPr>
          <p:cNvPr id="1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87" name="public class Binary…"/>
          <p:cNvSpPr/>
          <p:nvPr/>
        </p:nvSpPr>
        <p:spPr>
          <a:xfrm>
            <a:off x="10003582" y="2275263"/>
            <a:ext cx="12458700" cy="10019794"/>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spAutoFit/>
          </a:bodyPr>
          <a:lstStyle/>
          <a:p>
            <a:pPr algn="l">
              <a:lnSpc>
                <a:spcPts val="4600"/>
              </a:lnSpc>
              <a:defRPr sz="3200">
                <a:latin typeface="Helvetica"/>
                <a:ea typeface="Helvetica"/>
                <a:cs typeface="Helvetica"/>
                <a:sym typeface="Helvetica"/>
              </a:defRPr>
            </a:pPr>
            <a:r>
              <a:rPr dirty="0"/>
              <a:t>public static String </a:t>
            </a:r>
            <a:r>
              <a:rPr lang="en-US" dirty="0" err="1"/>
              <a:t>R</a:t>
            </a:r>
            <a:r>
              <a:rPr dirty="0" err="1"/>
              <a:t>convert</a:t>
            </a:r>
            <a:r>
              <a:rPr dirty="0"/>
              <a:t>(int N)</a:t>
            </a:r>
          </a:p>
          <a:p>
            <a:pPr algn="l">
              <a:lnSpc>
                <a:spcPts val="4600"/>
              </a:lnSpc>
              <a:defRPr sz="3200">
                <a:latin typeface="Helvetica"/>
                <a:ea typeface="Helvetica"/>
                <a:cs typeface="Helvetica"/>
                <a:sym typeface="Helvetica"/>
              </a:defRPr>
            </a:pPr>
            <a:r>
              <a:rPr dirty="0"/>
              <a:t>   {</a:t>
            </a:r>
          </a:p>
          <a:p>
            <a:pPr algn="l">
              <a:lnSpc>
                <a:spcPts val="4600"/>
              </a:lnSpc>
              <a:defRPr sz="3200">
                <a:latin typeface="Helvetica"/>
                <a:ea typeface="Helvetica"/>
                <a:cs typeface="Helvetica"/>
                <a:sym typeface="Helvetica"/>
              </a:defRPr>
            </a:pPr>
            <a:r>
              <a:rPr dirty="0"/>
              <a:t>      if (N == 1) return "1";</a:t>
            </a:r>
          </a:p>
          <a:p>
            <a:pPr algn="l">
              <a:lnSpc>
                <a:spcPts val="4600"/>
              </a:lnSpc>
              <a:defRPr sz="3200">
                <a:latin typeface="Helvetica"/>
                <a:ea typeface="Helvetica"/>
                <a:cs typeface="Helvetica"/>
                <a:sym typeface="Helvetica"/>
              </a:defRPr>
            </a:pPr>
            <a:r>
              <a:rPr dirty="0"/>
              <a:t>      return </a:t>
            </a:r>
            <a:r>
              <a:rPr lang="en-US" dirty="0" err="1"/>
              <a:t>R</a:t>
            </a:r>
            <a:r>
              <a:rPr dirty="0" err="1"/>
              <a:t>convert</a:t>
            </a:r>
            <a:r>
              <a:rPr lang="en-US" dirty="0"/>
              <a:t> </a:t>
            </a:r>
            <a:r>
              <a:rPr dirty="0"/>
              <a:t>(N</a:t>
            </a:r>
            <a:r>
              <a:rPr lang="en-US" dirty="0"/>
              <a:t> </a:t>
            </a:r>
            <a:r>
              <a:rPr dirty="0"/>
              <a:t>/</a:t>
            </a:r>
            <a:r>
              <a:rPr lang="en-US" dirty="0"/>
              <a:t> </a:t>
            </a:r>
            <a:r>
              <a:rPr dirty="0"/>
              <a:t>2) + (N % 2);</a:t>
            </a:r>
          </a:p>
          <a:p>
            <a:pPr algn="l">
              <a:lnSpc>
                <a:spcPts val="4600"/>
              </a:lnSpc>
              <a:defRPr sz="3200">
                <a:latin typeface="Helvetica"/>
                <a:ea typeface="Helvetica"/>
                <a:cs typeface="Helvetica"/>
                <a:sym typeface="Helvetica"/>
              </a:defRPr>
            </a:pPr>
            <a:r>
              <a:rPr dirty="0"/>
              <a:t>   }</a:t>
            </a:r>
            <a:endParaRPr lang="en-US" dirty="0"/>
          </a:p>
          <a:p>
            <a:pPr algn="l">
              <a:lnSpc>
                <a:spcPts val="4600"/>
              </a:lnSpc>
              <a:defRPr sz="3200">
                <a:latin typeface="Helvetica"/>
                <a:ea typeface="Helvetica"/>
                <a:cs typeface="Helvetica"/>
                <a:sym typeface="Helvetica"/>
              </a:defRPr>
            </a:pPr>
            <a:endParaRPr lang="en-US" dirty="0"/>
          </a:p>
          <a:p>
            <a:pPr>
              <a:lnSpc>
                <a:spcPts val="4600"/>
              </a:lnSpc>
              <a:defRPr sz="3200">
                <a:latin typeface="Helvetica"/>
                <a:ea typeface="Helvetica"/>
                <a:cs typeface="Helvetica"/>
                <a:sym typeface="Helvetica"/>
              </a:defRPr>
            </a:pPr>
            <a:r>
              <a:rPr lang="en-US" dirty="0"/>
              <a:t>public static String </a:t>
            </a:r>
            <a:r>
              <a:rPr lang="en-US" dirty="0" err="1"/>
              <a:t>Iconvert</a:t>
            </a:r>
            <a:r>
              <a:rPr lang="en-US" dirty="0"/>
              <a:t>(int N)</a:t>
            </a:r>
          </a:p>
          <a:p>
            <a:pPr>
              <a:lnSpc>
                <a:spcPts val="4600"/>
              </a:lnSpc>
              <a:defRPr sz="3200">
                <a:latin typeface="Helvetica"/>
                <a:ea typeface="Helvetica"/>
                <a:cs typeface="Helvetica"/>
                <a:sym typeface="Helvetica"/>
              </a:defRPr>
            </a:pPr>
            <a:r>
              <a:rPr lang="en-US" dirty="0"/>
              <a:t>{</a:t>
            </a:r>
          </a:p>
          <a:p>
            <a:pPr>
              <a:lnSpc>
                <a:spcPts val="4600"/>
              </a:lnSpc>
              <a:defRPr sz="3200">
                <a:latin typeface="Helvetica"/>
                <a:ea typeface="Helvetica"/>
                <a:cs typeface="Helvetica"/>
                <a:sym typeface="Helvetica"/>
              </a:defRPr>
            </a:pPr>
            <a:r>
              <a:rPr lang="en-US" dirty="0"/>
              <a:t>     String </a:t>
            </a:r>
            <a:r>
              <a:rPr lang="en-US" dirty="0" err="1"/>
              <a:t>outString</a:t>
            </a:r>
            <a:r>
              <a:rPr lang="en-US" dirty="0"/>
              <a:t> = “”; </a:t>
            </a:r>
          </a:p>
          <a:p>
            <a:pPr>
              <a:lnSpc>
                <a:spcPts val="4600"/>
              </a:lnSpc>
              <a:defRPr sz="3200">
                <a:latin typeface="Helvetica"/>
                <a:ea typeface="Helvetica"/>
                <a:cs typeface="Helvetica"/>
                <a:sym typeface="Helvetica"/>
              </a:defRPr>
            </a:pPr>
            <a:r>
              <a:rPr lang="en-US" dirty="0"/>
              <a:t>     for (int </a:t>
            </a:r>
            <a:r>
              <a:rPr lang="en-US" dirty="0" err="1"/>
              <a:t>i</a:t>
            </a:r>
            <a:r>
              <a:rPr lang="en-US" dirty="0"/>
              <a:t> = N; </a:t>
            </a:r>
            <a:r>
              <a:rPr lang="en-US" dirty="0" err="1"/>
              <a:t>i</a:t>
            </a:r>
            <a:r>
              <a:rPr lang="en-US" dirty="0"/>
              <a:t> &gt; 0; </a:t>
            </a:r>
            <a:r>
              <a:rPr lang="en-US" dirty="0" err="1"/>
              <a:t>i</a:t>
            </a:r>
            <a:r>
              <a:rPr lang="en-US" dirty="0"/>
              <a:t> = </a:t>
            </a:r>
            <a:r>
              <a:rPr lang="en-US" dirty="0" err="1"/>
              <a:t>i</a:t>
            </a:r>
            <a:r>
              <a:rPr lang="en-US" dirty="0"/>
              <a:t> / 2) {</a:t>
            </a:r>
          </a:p>
          <a:p>
            <a:pPr>
              <a:lnSpc>
                <a:spcPts val="4600"/>
              </a:lnSpc>
              <a:defRPr sz="3200">
                <a:latin typeface="Helvetica"/>
                <a:ea typeface="Helvetica"/>
                <a:cs typeface="Helvetica"/>
                <a:sym typeface="Helvetica"/>
              </a:defRPr>
            </a:pPr>
            <a:r>
              <a:rPr lang="en-US" dirty="0"/>
              <a:t>            </a:t>
            </a:r>
            <a:r>
              <a:rPr lang="en-US" dirty="0" err="1"/>
              <a:t>outString</a:t>
            </a:r>
            <a:r>
              <a:rPr lang="en-US" dirty="0"/>
              <a:t> = </a:t>
            </a:r>
            <a:r>
              <a:rPr lang="en-US" dirty="0" err="1"/>
              <a:t>i</a:t>
            </a:r>
            <a:r>
              <a:rPr lang="en-US" dirty="0"/>
              <a:t> % 2 + </a:t>
            </a:r>
            <a:r>
              <a:rPr lang="en-US" dirty="0" err="1"/>
              <a:t>outString</a:t>
            </a:r>
            <a:r>
              <a:rPr lang="en-US" dirty="0"/>
              <a:t>;</a:t>
            </a:r>
          </a:p>
          <a:p>
            <a:pPr>
              <a:lnSpc>
                <a:spcPts val="4600"/>
              </a:lnSpc>
              <a:defRPr sz="3200">
                <a:latin typeface="Helvetica"/>
                <a:ea typeface="Helvetica"/>
                <a:cs typeface="Helvetica"/>
                <a:sym typeface="Helvetica"/>
              </a:defRPr>
            </a:pPr>
            <a:r>
              <a:rPr lang="en-US" dirty="0"/>
              <a:t>      }</a:t>
            </a:r>
          </a:p>
          <a:p>
            <a:pPr>
              <a:lnSpc>
                <a:spcPts val="4600"/>
              </a:lnSpc>
              <a:defRPr sz="3200">
                <a:latin typeface="Helvetica"/>
                <a:ea typeface="Helvetica"/>
                <a:cs typeface="Helvetica"/>
                <a:sym typeface="Helvetica"/>
              </a:defRPr>
            </a:pPr>
            <a:r>
              <a:rPr lang="en-US" dirty="0"/>
              <a:t>     return </a:t>
            </a:r>
            <a:r>
              <a:rPr lang="en-US" dirty="0" err="1"/>
              <a:t>outString</a:t>
            </a:r>
            <a:r>
              <a:rPr lang="en-US" dirty="0"/>
              <a:t>;</a:t>
            </a:r>
          </a:p>
          <a:p>
            <a:pPr>
              <a:lnSpc>
                <a:spcPts val="4600"/>
              </a:lnSpc>
              <a:defRPr sz="3200">
                <a:latin typeface="Helvetica"/>
                <a:ea typeface="Helvetica"/>
                <a:cs typeface="Helvetica"/>
                <a:sym typeface="Helvetica"/>
              </a:defRPr>
            </a:pPr>
            <a:r>
              <a:rPr lang="en-US" dirty="0"/>
              <a:t>}</a:t>
            </a:r>
          </a:p>
          <a:p>
            <a:pPr algn="l">
              <a:lnSpc>
                <a:spcPts val="4600"/>
              </a:lnSpc>
              <a:defRPr sz="3200">
                <a:latin typeface="Helvetica"/>
                <a:ea typeface="Helvetica"/>
                <a:cs typeface="Helvetica"/>
                <a:sym typeface="Helvetica"/>
              </a:defRPr>
            </a:pPr>
            <a:endParaRPr dirty="0"/>
          </a:p>
          <a:p>
            <a:pPr algn="l">
              <a:lnSpc>
                <a:spcPts val="4600"/>
              </a:lnSpc>
              <a:defRPr sz="3200">
                <a:latin typeface="Helvetica"/>
                <a:ea typeface="Helvetica"/>
                <a:cs typeface="Helvetica"/>
                <a:sym typeface="Helvetica"/>
              </a:defRPr>
            </a:pPr>
            <a:endParaRPr dirty="0"/>
          </a:p>
        </p:txBody>
      </p:sp>
      <p:sp>
        <p:nvSpPr>
          <p:cNvPr id="189" name="Q. How can we be convinced that this method is correct?"/>
          <p:cNvSpPr txBox="1"/>
          <p:nvPr/>
        </p:nvSpPr>
        <p:spPr>
          <a:xfrm>
            <a:off x="1270000" y="7353300"/>
            <a:ext cx="8331200" cy="185549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dirty="0">
                <a:solidFill>
                  <a:srgbClr val="005493"/>
                </a:solidFill>
              </a:rPr>
              <a:t>Q.</a:t>
            </a:r>
            <a:r>
              <a:rPr dirty="0"/>
              <a:t> How can we </a:t>
            </a:r>
            <a:r>
              <a:rPr lang="en-US" dirty="0"/>
              <a:t>find an iterative solution to the same problem</a:t>
            </a:r>
            <a:r>
              <a:rPr dirty="0"/>
              <a:t>?</a:t>
            </a:r>
          </a:p>
        </p:txBody>
      </p:sp>
      <p:sp>
        <p:nvSpPr>
          <p:cNvPr id="190" name="A. Use mathematical induction."/>
          <p:cNvSpPr txBox="1"/>
          <p:nvPr/>
        </p:nvSpPr>
        <p:spPr>
          <a:xfrm>
            <a:off x="1270000" y="9410700"/>
            <a:ext cx="8331200" cy="365560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dirty="0">
                <a:solidFill>
                  <a:srgbClr val="005493"/>
                </a:solidFill>
              </a:rPr>
              <a:t>A.</a:t>
            </a:r>
            <a:r>
              <a:rPr dirty="0"/>
              <a:t> </a:t>
            </a:r>
            <a:r>
              <a:rPr lang="en-US" dirty="0"/>
              <a:t>Recursion is inherently iterative</a:t>
            </a:r>
            <a:r>
              <a:rPr dirty="0"/>
              <a:t>.</a:t>
            </a:r>
            <a:r>
              <a:rPr lang="en-US" dirty="0"/>
              <a:t> It calls itself, until the base condition is met. Therefore it is always possible to find an iterative solution (one function call) versus an iterative solution (many function calls)</a:t>
            </a:r>
            <a:endParaRPr dirty="0"/>
          </a:p>
        </p:txBody>
      </p:sp>
      <p:grpSp>
        <p:nvGrpSpPr>
          <p:cNvPr id="195" name="Group"/>
          <p:cNvGrpSpPr/>
          <p:nvPr/>
        </p:nvGrpSpPr>
        <p:grpSpPr>
          <a:xfrm>
            <a:off x="17319552" y="8204845"/>
            <a:ext cx="5057506" cy="647700"/>
            <a:chOff x="-3841470" y="3955403"/>
            <a:chExt cx="5057505" cy="647700"/>
          </a:xfrm>
        </p:grpSpPr>
        <p:sp>
          <p:nvSpPr>
            <p:cNvPr id="193" name="int 0 or 1…"/>
            <p:cNvSpPr txBox="1"/>
            <p:nvPr/>
          </p:nvSpPr>
          <p:spPr>
            <a:xfrm>
              <a:off x="-2390766" y="3955403"/>
              <a:ext cx="360680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nSpc>
                  <a:spcPts val="3200"/>
                </a:lnSpc>
                <a:buClr>
                  <a:srgbClr val="606060"/>
                </a:buClr>
                <a:buFont typeface="Comic Sans MS"/>
                <a:defRPr sz="2700">
                  <a:solidFill>
                    <a:srgbClr val="005493"/>
                  </a:solidFill>
                  <a:uFill>
                    <a:solidFill>
                      <a:srgbClr val="005493"/>
                    </a:solidFill>
                  </a:uFill>
                </a:defRPr>
              </a:pPr>
              <a:r>
                <a:rPr lang="en-US" dirty="0">
                  <a:latin typeface="Helvetica"/>
                  <a:ea typeface="Helvetica"/>
                  <a:cs typeface="Helvetica"/>
                  <a:sym typeface="Helvetica"/>
                </a:rPr>
                <a:t>Iterative solution</a:t>
              </a:r>
              <a:endParaRPr dirty="0"/>
            </a:p>
          </p:txBody>
        </p:sp>
        <p:sp>
          <p:nvSpPr>
            <p:cNvPr id="194" name="Line"/>
            <p:cNvSpPr/>
            <p:nvPr/>
          </p:nvSpPr>
          <p:spPr>
            <a:xfrm flipH="1">
              <a:off x="-3841470" y="4279253"/>
              <a:ext cx="1284014" cy="0"/>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2" name="Text Placeholder 1">
            <a:extLst>
              <a:ext uri="{FF2B5EF4-FFF2-40B4-BE49-F238E27FC236}">
                <a16:creationId xmlns:a16="http://schemas.microsoft.com/office/drawing/2014/main" id="{D30C5CC7-76F6-41B0-9FA0-3CF8C236E8FA}"/>
              </a:ext>
            </a:extLst>
          </p:cNvPr>
          <p:cNvSpPr>
            <a:spLocks noGrp="1"/>
          </p:cNvSpPr>
          <p:nvPr>
            <p:ph type="body" sz="half" idx="1"/>
          </p:nvPr>
        </p:nvSpPr>
        <p:spPr>
          <a:xfrm>
            <a:off x="1270000" y="1778000"/>
            <a:ext cx="8464550" cy="5080000"/>
          </a:xfrm>
        </p:spPr>
        <p:txBody>
          <a:bodyPr/>
          <a:lstStyle/>
          <a:p>
            <a:r>
              <a:rPr lang="en-US" dirty="0">
                <a:solidFill>
                  <a:schemeClr val="accent1"/>
                </a:solidFill>
              </a:rPr>
              <a:t>Fact.</a:t>
            </a:r>
            <a:r>
              <a:rPr lang="en-US" dirty="0"/>
              <a:t> Any recursive solution can be converted to an equivalent iterative solution. </a:t>
            </a:r>
          </a:p>
          <a:p>
            <a:r>
              <a:rPr lang="en-US" dirty="0">
                <a:solidFill>
                  <a:schemeClr val="accent1"/>
                </a:solidFill>
              </a:rPr>
              <a:t>Pros. </a:t>
            </a:r>
            <a:r>
              <a:rPr lang="en-US" dirty="0"/>
              <a:t>Iterative solution can be more efficient</a:t>
            </a:r>
          </a:p>
          <a:p>
            <a:r>
              <a:rPr lang="en-US" dirty="0">
                <a:solidFill>
                  <a:schemeClr val="accent1"/>
                </a:solidFill>
              </a:rPr>
              <a:t>Cons.</a:t>
            </a:r>
            <a:r>
              <a:rPr lang="en-US" dirty="0"/>
              <a:t> Iterative solution can be less elegant.</a:t>
            </a:r>
          </a:p>
        </p:txBody>
      </p:sp>
      <p:sp>
        <p:nvSpPr>
          <p:cNvPr id="14" name="int 0 or 1…">
            <a:extLst>
              <a:ext uri="{FF2B5EF4-FFF2-40B4-BE49-F238E27FC236}">
                <a16:creationId xmlns:a16="http://schemas.microsoft.com/office/drawing/2014/main" id="{9465A551-384C-48E2-81EE-BD1C8AA61AEE}"/>
              </a:ext>
            </a:extLst>
          </p:cNvPr>
          <p:cNvSpPr txBox="1"/>
          <p:nvPr/>
        </p:nvSpPr>
        <p:spPr>
          <a:xfrm>
            <a:off x="18770256" y="4154610"/>
            <a:ext cx="360680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nSpc>
                <a:spcPts val="3200"/>
              </a:lnSpc>
              <a:buClr>
                <a:srgbClr val="606060"/>
              </a:buClr>
              <a:buFont typeface="Comic Sans MS"/>
              <a:defRPr sz="2700">
                <a:solidFill>
                  <a:srgbClr val="005493"/>
                </a:solidFill>
                <a:uFill>
                  <a:solidFill>
                    <a:srgbClr val="005493"/>
                  </a:solidFill>
                </a:uFill>
              </a:defRPr>
            </a:pPr>
            <a:r>
              <a:rPr lang="en-US" dirty="0">
                <a:latin typeface="Helvetica"/>
                <a:ea typeface="Helvetica"/>
                <a:cs typeface="Helvetica"/>
                <a:sym typeface="Helvetica"/>
              </a:rPr>
              <a:t>recursive solution</a:t>
            </a:r>
            <a:endParaRPr dirty="0"/>
          </a:p>
        </p:txBody>
      </p:sp>
      <p:sp>
        <p:nvSpPr>
          <p:cNvPr id="15" name="Line">
            <a:extLst>
              <a:ext uri="{FF2B5EF4-FFF2-40B4-BE49-F238E27FC236}">
                <a16:creationId xmlns:a16="http://schemas.microsoft.com/office/drawing/2014/main" id="{E3393790-F6BE-48DA-BA48-35A7CBA963D3}"/>
              </a:ext>
            </a:extLst>
          </p:cNvPr>
          <p:cNvSpPr/>
          <p:nvPr/>
        </p:nvSpPr>
        <p:spPr>
          <a:xfrm flipH="1">
            <a:off x="17319552" y="4402260"/>
            <a:ext cx="1284014" cy="0"/>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 name="TextBox 15">
            <a:extLst>
              <a:ext uri="{FF2B5EF4-FFF2-40B4-BE49-F238E27FC236}">
                <a16:creationId xmlns:a16="http://schemas.microsoft.com/office/drawing/2014/main" id="{E22B2F85-14C3-43A5-95F9-2F53DD592C0A}"/>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8</a:t>
            </a: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.1b</a:t>
            </a:r>
          </a:p>
        </p:txBody>
      </p:sp>
      <p:sp>
        <p:nvSpPr>
          <p:cNvPr id="3" name="TextBox 2">
            <a:extLst>
              <a:ext uri="{FF2B5EF4-FFF2-40B4-BE49-F238E27FC236}">
                <a16:creationId xmlns:a16="http://schemas.microsoft.com/office/drawing/2014/main" id="{BA6B6508-5680-4729-A5DB-5C3E4D659F54}"/>
              </a:ext>
            </a:extLst>
          </p:cNvPr>
          <p:cNvSpPr txBox="1"/>
          <p:nvPr/>
        </p:nvSpPr>
        <p:spPr>
          <a:xfrm>
            <a:off x="17319552" y="229858"/>
            <a:ext cx="3606802"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latin typeface="Lucida Grande"/>
                <a:ea typeface="Lucida Grande"/>
                <a:cs typeface="Lucida Grande"/>
                <a:sym typeface="Lucida Grande"/>
              </a:rPr>
              <a:t>Compare the readability and efficiency of iterative and recursive solutions to the same problem.</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7556222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9" grpId="0" animBg="1" advAuto="0"/>
      <p:bldP spid="190" grpId="0" animBg="1" advAuto="0"/>
      <p:bldP spid="14" grpId="0"/>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ample: Convert an integer to binary"/>
          <p:cNvSpPr txBox="1">
            <a:spLocks noGrp="1"/>
          </p:cNvSpPr>
          <p:nvPr>
            <p:ph type="title"/>
          </p:nvPr>
        </p:nvSpPr>
        <p:spPr>
          <a:prstGeom prst="rect">
            <a:avLst/>
          </a:prstGeom>
        </p:spPr>
        <p:txBody>
          <a:bodyPr/>
          <a:lstStyle/>
          <a:p>
            <a:r>
              <a:rPr lang="en-US" dirty="0"/>
              <a:t>Base case versus general case</a:t>
            </a:r>
            <a:endParaRPr dirty="0"/>
          </a:p>
        </p:txBody>
      </p:sp>
      <p:sp>
        <p:nvSpPr>
          <p:cNvPr id="1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87" name="public class Binary…"/>
          <p:cNvSpPr/>
          <p:nvPr/>
        </p:nvSpPr>
        <p:spPr>
          <a:xfrm>
            <a:off x="10671444" y="1479715"/>
            <a:ext cx="12458700" cy="11769697"/>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spAutoFit/>
          </a:bodyPr>
          <a:lstStyle/>
          <a:p>
            <a:pPr algn="l">
              <a:lnSpc>
                <a:spcPts val="4600"/>
              </a:lnSpc>
              <a:defRPr sz="3200">
                <a:latin typeface="Helvetica"/>
                <a:ea typeface="Helvetica"/>
                <a:cs typeface="Helvetica"/>
                <a:sym typeface="Helvetica"/>
              </a:defRPr>
            </a:pPr>
            <a:r>
              <a:rPr sz="3200" dirty="0"/>
              <a:t>public </a:t>
            </a:r>
            <a:r>
              <a:rPr lang="en-US" sz="3200" dirty="0"/>
              <a:t>static int</a:t>
            </a:r>
            <a:r>
              <a:rPr sz="3200" dirty="0"/>
              <a:t> </a:t>
            </a:r>
            <a:r>
              <a:rPr lang="en-US" sz="3200" dirty="0"/>
              <a:t>Fib</a:t>
            </a:r>
            <a:r>
              <a:rPr sz="3200" dirty="0"/>
              <a:t>(int N)</a:t>
            </a:r>
            <a:r>
              <a:rPr lang="en-US" sz="3200" dirty="0"/>
              <a:t> </a:t>
            </a:r>
            <a:r>
              <a:rPr sz="3200" dirty="0"/>
              <a:t>{</a:t>
            </a:r>
          </a:p>
          <a:p>
            <a:pPr algn="l">
              <a:lnSpc>
                <a:spcPts val="4600"/>
              </a:lnSpc>
              <a:defRPr sz="3200">
                <a:latin typeface="Helvetica"/>
                <a:ea typeface="Helvetica"/>
                <a:cs typeface="Helvetica"/>
                <a:sym typeface="Helvetica"/>
              </a:defRPr>
            </a:pPr>
            <a:r>
              <a:rPr sz="3200" dirty="0"/>
              <a:t>      if (N == </a:t>
            </a:r>
            <a:r>
              <a:rPr lang="en-US" sz="3200" dirty="0"/>
              <a:t>0 || N == 1</a:t>
            </a:r>
            <a:r>
              <a:rPr sz="3200" dirty="0"/>
              <a:t>) return "1";</a:t>
            </a:r>
          </a:p>
          <a:p>
            <a:pPr algn="l">
              <a:lnSpc>
                <a:spcPts val="4600"/>
              </a:lnSpc>
              <a:defRPr sz="3200">
                <a:latin typeface="Helvetica"/>
                <a:ea typeface="Helvetica"/>
                <a:cs typeface="Helvetica"/>
                <a:sym typeface="Helvetica"/>
              </a:defRPr>
            </a:pPr>
            <a:r>
              <a:rPr sz="3200" dirty="0"/>
              <a:t>      </a:t>
            </a:r>
            <a:r>
              <a:rPr lang="en-US" sz="3200" dirty="0"/>
              <a:t>else</a:t>
            </a:r>
          </a:p>
          <a:p>
            <a:pPr algn="l">
              <a:lnSpc>
                <a:spcPts val="4600"/>
              </a:lnSpc>
              <a:defRPr sz="3200">
                <a:latin typeface="Helvetica"/>
                <a:ea typeface="Helvetica"/>
                <a:cs typeface="Helvetica"/>
                <a:sym typeface="Helvetica"/>
              </a:defRPr>
            </a:pPr>
            <a:r>
              <a:rPr lang="en-US" sz="3200" dirty="0"/>
              <a:t>        </a:t>
            </a:r>
            <a:r>
              <a:rPr sz="3200" dirty="0"/>
              <a:t>return </a:t>
            </a:r>
            <a:r>
              <a:rPr lang="en-US" sz="3200" dirty="0"/>
              <a:t>Fib</a:t>
            </a:r>
            <a:r>
              <a:rPr sz="3200" dirty="0"/>
              <a:t>(N</a:t>
            </a:r>
            <a:r>
              <a:rPr lang="en-US" sz="3200" dirty="0"/>
              <a:t>-1</a:t>
            </a:r>
            <a:r>
              <a:rPr sz="3200" dirty="0"/>
              <a:t>) + </a:t>
            </a:r>
            <a:r>
              <a:rPr lang="en-US" sz="3200" dirty="0"/>
              <a:t>Fib</a:t>
            </a:r>
            <a:r>
              <a:rPr sz="3200" dirty="0"/>
              <a:t>(N</a:t>
            </a:r>
            <a:r>
              <a:rPr lang="en-US" sz="3200" dirty="0"/>
              <a:t>-2</a:t>
            </a:r>
            <a:r>
              <a:rPr sz="3200" dirty="0"/>
              <a:t>);</a:t>
            </a:r>
          </a:p>
          <a:p>
            <a:pPr algn="l">
              <a:lnSpc>
                <a:spcPts val="4600"/>
              </a:lnSpc>
              <a:defRPr sz="3200">
                <a:latin typeface="Helvetica"/>
                <a:ea typeface="Helvetica"/>
                <a:cs typeface="Helvetica"/>
                <a:sym typeface="Helvetica"/>
              </a:defRPr>
            </a:pPr>
            <a:r>
              <a:rPr sz="3200" dirty="0"/>
              <a:t>}</a:t>
            </a:r>
            <a:endParaRPr lang="en-US" sz="3200" dirty="0"/>
          </a:p>
          <a:p>
            <a:pPr algn="l">
              <a:lnSpc>
                <a:spcPts val="4600"/>
              </a:lnSpc>
              <a:defRPr sz="3200">
                <a:latin typeface="Helvetica"/>
                <a:ea typeface="Helvetica"/>
                <a:cs typeface="Helvetica"/>
                <a:sym typeface="Helvetica"/>
              </a:defRPr>
            </a:pPr>
            <a:endParaRPr lang="en-US" sz="3200" dirty="0"/>
          </a:p>
          <a:p>
            <a:pPr>
              <a:lnSpc>
                <a:spcPts val="4600"/>
              </a:lnSpc>
              <a:defRPr sz="3200">
                <a:latin typeface="Helvetica"/>
                <a:ea typeface="Helvetica"/>
                <a:cs typeface="Helvetica"/>
                <a:sym typeface="Helvetica"/>
              </a:defRPr>
            </a:pPr>
            <a:r>
              <a:rPr lang="en-US" sz="3200" dirty="0"/>
              <a:t>public static int Fib(int N) {</a:t>
            </a:r>
          </a:p>
          <a:p>
            <a:pPr>
              <a:lnSpc>
                <a:spcPts val="4600"/>
              </a:lnSpc>
              <a:defRPr sz="3200">
                <a:latin typeface="Helvetica"/>
                <a:ea typeface="Helvetica"/>
                <a:cs typeface="Helvetica"/>
                <a:sym typeface="Helvetica"/>
              </a:defRPr>
            </a:pPr>
            <a:r>
              <a:rPr lang="en-US" sz="3200" dirty="0"/>
              <a:t>      if (N == 0 || N == 1) return "1";</a:t>
            </a:r>
          </a:p>
          <a:p>
            <a:pPr>
              <a:lnSpc>
                <a:spcPts val="4600"/>
              </a:lnSpc>
              <a:defRPr sz="3200">
                <a:latin typeface="Helvetica"/>
                <a:ea typeface="Helvetica"/>
                <a:cs typeface="Helvetica"/>
                <a:sym typeface="Helvetica"/>
              </a:defRPr>
            </a:pPr>
            <a:r>
              <a:rPr lang="en-US" sz="3200" dirty="0"/>
              <a:t>      else {</a:t>
            </a:r>
          </a:p>
          <a:p>
            <a:pPr>
              <a:lnSpc>
                <a:spcPts val="4600"/>
              </a:lnSpc>
              <a:defRPr sz="3200">
                <a:latin typeface="Helvetica"/>
                <a:ea typeface="Helvetica"/>
                <a:cs typeface="Helvetica"/>
                <a:sym typeface="Helvetica"/>
              </a:defRPr>
            </a:pPr>
            <a:r>
              <a:rPr lang="en-US" sz="3200" dirty="0"/>
              <a:t>        int </a:t>
            </a:r>
            <a:r>
              <a:rPr lang="en-US" sz="3200" dirty="0" err="1"/>
              <a:t>prev</a:t>
            </a:r>
            <a:r>
              <a:rPr lang="en-US" sz="3200" dirty="0"/>
              <a:t> = 1, </a:t>
            </a:r>
            <a:r>
              <a:rPr lang="en-US" sz="3200" dirty="0" err="1"/>
              <a:t>prevprev</a:t>
            </a:r>
            <a:r>
              <a:rPr lang="en-US" sz="3200" dirty="0"/>
              <a:t> = 1, next;</a:t>
            </a:r>
          </a:p>
          <a:p>
            <a:pPr>
              <a:lnSpc>
                <a:spcPts val="4600"/>
              </a:lnSpc>
              <a:defRPr sz="3200">
                <a:latin typeface="Helvetica"/>
                <a:ea typeface="Helvetica"/>
                <a:cs typeface="Helvetica"/>
                <a:sym typeface="Helvetica"/>
              </a:defRPr>
            </a:pPr>
            <a:r>
              <a:rPr lang="en-US" sz="3200" dirty="0"/>
              <a:t>        for (int </a:t>
            </a:r>
            <a:r>
              <a:rPr lang="en-US" sz="3200" dirty="0" err="1"/>
              <a:t>i</a:t>
            </a:r>
            <a:r>
              <a:rPr lang="en-US" sz="3200" dirty="0"/>
              <a:t>=2; </a:t>
            </a:r>
            <a:r>
              <a:rPr lang="en-US" sz="3200" dirty="0" err="1"/>
              <a:t>i</a:t>
            </a:r>
            <a:r>
              <a:rPr lang="en-US" sz="3200" dirty="0"/>
              <a:t>&lt;=N; </a:t>
            </a:r>
            <a:r>
              <a:rPr lang="en-US" sz="3200" dirty="0" err="1"/>
              <a:t>i</a:t>
            </a:r>
            <a:r>
              <a:rPr lang="en-US" sz="3200" dirty="0"/>
              <a:t>++) {</a:t>
            </a:r>
          </a:p>
          <a:p>
            <a:pPr>
              <a:lnSpc>
                <a:spcPts val="4600"/>
              </a:lnSpc>
              <a:defRPr sz="3200">
                <a:latin typeface="Helvetica"/>
                <a:ea typeface="Helvetica"/>
                <a:cs typeface="Helvetica"/>
                <a:sym typeface="Helvetica"/>
              </a:defRPr>
            </a:pPr>
            <a:r>
              <a:rPr lang="en-US" sz="3200" dirty="0"/>
              <a:t>             next = </a:t>
            </a:r>
            <a:r>
              <a:rPr lang="en-US" sz="3200" dirty="0" err="1"/>
              <a:t>prev</a:t>
            </a:r>
            <a:r>
              <a:rPr lang="en-US" sz="3200" dirty="0"/>
              <a:t> + </a:t>
            </a:r>
            <a:r>
              <a:rPr lang="en-US" sz="3200" dirty="0" err="1"/>
              <a:t>prevprev</a:t>
            </a:r>
            <a:r>
              <a:rPr lang="en-US" sz="3200" dirty="0"/>
              <a:t>;</a:t>
            </a:r>
          </a:p>
          <a:p>
            <a:pPr>
              <a:lnSpc>
                <a:spcPts val="4600"/>
              </a:lnSpc>
              <a:defRPr sz="3200">
                <a:latin typeface="Helvetica"/>
                <a:ea typeface="Helvetica"/>
                <a:cs typeface="Helvetica"/>
                <a:sym typeface="Helvetica"/>
              </a:defRPr>
            </a:pPr>
            <a:r>
              <a:rPr lang="en-US" sz="3200" dirty="0"/>
              <a:t>             </a:t>
            </a:r>
            <a:r>
              <a:rPr lang="en-US" sz="3200" dirty="0" err="1"/>
              <a:t>prevprev</a:t>
            </a:r>
            <a:r>
              <a:rPr lang="en-US" sz="3200" dirty="0"/>
              <a:t> = </a:t>
            </a:r>
            <a:r>
              <a:rPr lang="en-US" sz="3200" dirty="0" err="1"/>
              <a:t>prev</a:t>
            </a:r>
            <a:r>
              <a:rPr lang="en-US" sz="3200" dirty="0"/>
              <a:t>;</a:t>
            </a:r>
          </a:p>
          <a:p>
            <a:pPr>
              <a:lnSpc>
                <a:spcPts val="4600"/>
              </a:lnSpc>
              <a:defRPr sz="3200">
                <a:latin typeface="Helvetica"/>
                <a:ea typeface="Helvetica"/>
                <a:cs typeface="Helvetica"/>
                <a:sym typeface="Helvetica"/>
              </a:defRPr>
            </a:pPr>
            <a:r>
              <a:rPr lang="en-US" sz="3200" dirty="0"/>
              <a:t>             </a:t>
            </a:r>
            <a:r>
              <a:rPr lang="en-US" sz="3200" dirty="0" err="1"/>
              <a:t>prev</a:t>
            </a:r>
            <a:r>
              <a:rPr lang="en-US" sz="3200" dirty="0"/>
              <a:t> = next;</a:t>
            </a:r>
          </a:p>
          <a:p>
            <a:pPr>
              <a:lnSpc>
                <a:spcPts val="4600"/>
              </a:lnSpc>
              <a:defRPr sz="3200">
                <a:latin typeface="Helvetica"/>
                <a:ea typeface="Helvetica"/>
                <a:cs typeface="Helvetica"/>
                <a:sym typeface="Helvetica"/>
              </a:defRPr>
            </a:pPr>
            <a:r>
              <a:rPr lang="en-US" sz="3200" dirty="0"/>
              <a:t>        }</a:t>
            </a:r>
          </a:p>
          <a:p>
            <a:pPr>
              <a:lnSpc>
                <a:spcPts val="4600"/>
              </a:lnSpc>
              <a:defRPr sz="3200">
                <a:latin typeface="Helvetica"/>
                <a:ea typeface="Helvetica"/>
                <a:cs typeface="Helvetica"/>
                <a:sym typeface="Helvetica"/>
              </a:defRPr>
            </a:pPr>
            <a:r>
              <a:rPr lang="en-US" sz="3200" dirty="0"/>
              <a:t>        return next;</a:t>
            </a:r>
          </a:p>
          <a:p>
            <a:pPr>
              <a:lnSpc>
                <a:spcPts val="4600"/>
              </a:lnSpc>
              <a:defRPr sz="3200">
                <a:latin typeface="Helvetica"/>
                <a:ea typeface="Helvetica"/>
                <a:cs typeface="Helvetica"/>
                <a:sym typeface="Helvetica"/>
              </a:defRPr>
            </a:pPr>
            <a:r>
              <a:rPr lang="en-US" sz="3200" dirty="0"/>
              <a:t> }</a:t>
            </a:r>
          </a:p>
          <a:p>
            <a:pPr algn="l">
              <a:lnSpc>
                <a:spcPts val="4600"/>
              </a:lnSpc>
              <a:defRPr sz="3200">
                <a:latin typeface="Helvetica"/>
                <a:ea typeface="Helvetica"/>
                <a:cs typeface="Helvetica"/>
                <a:sym typeface="Helvetica"/>
              </a:defRPr>
            </a:pPr>
            <a:endParaRPr sz="3200" dirty="0"/>
          </a:p>
          <a:p>
            <a:pPr algn="l">
              <a:lnSpc>
                <a:spcPts val="4600"/>
              </a:lnSpc>
              <a:defRPr sz="3200">
                <a:latin typeface="Helvetica"/>
                <a:ea typeface="Helvetica"/>
                <a:cs typeface="Helvetica"/>
                <a:sym typeface="Helvetica"/>
              </a:defRPr>
            </a:pPr>
            <a:endParaRPr dirty="0"/>
          </a:p>
        </p:txBody>
      </p:sp>
      <p:grpSp>
        <p:nvGrpSpPr>
          <p:cNvPr id="195" name="Group"/>
          <p:cNvGrpSpPr/>
          <p:nvPr/>
        </p:nvGrpSpPr>
        <p:grpSpPr>
          <a:xfrm>
            <a:off x="16900794" y="8232128"/>
            <a:ext cx="5057506" cy="647700"/>
            <a:chOff x="-3841470" y="3955403"/>
            <a:chExt cx="5057505" cy="647700"/>
          </a:xfrm>
        </p:grpSpPr>
        <p:sp>
          <p:nvSpPr>
            <p:cNvPr id="193" name="int 0 or 1…"/>
            <p:cNvSpPr txBox="1"/>
            <p:nvPr/>
          </p:nvSpPr>
          <p:spPr>
            <a:xfrm>
              <a:off x="-2390766" y="3955403"/>
              <a:ext cx="360680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nSpc>
                  <a:spcPts val="3200"/>
                </a:lnSpc>
                <a:buClr>
                  <a:srgbClr val="606060"/>
                </a:buClr>
                <a:buFont typeface="Comic Sans MS"/>
                <a:defRPr sz="2700">
                  <a:solidFill>
                    <a:srgbClr val="005493"/>
                  </a:solidFill>
                  <a:uFill>
                    <a:solidFill>
                      <a:srgbClr val="005493"/>
                    </a:solidFill>
                  </a:uFill>
                </a:defRPr>
              </a:pPr>
              <a:r>
                <a:rPr lang="en-US" dirty="0">
                  <a:latin typeface="Helvetica"/>
                  <a:ea typeface="Helvetica"/>
                  <a:cs typeface="Helvetica"/>
                  <a:sym typeface="Helvetica"/>
                </a:rPr>
                <a:t>Iterative solution</a:t>
              </a:r>
              <a:endParaRPr dirty="0"/>
            </a:p>
          </p:txBody>
        </p:sp>
        <p:sp>
          <p:nvSpPr>
            <p:cNvPr id="194" name="Line"/>
            <p:cNvSpPr/>
            <p:nvPr/>
          </p:nvSpPr>
          <p:spPr>
            <a:xfrm flipH="1">
              <a:off x="-3841470" y="4279253"/>
              <a:ext cx="1284014" cy="0"/>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2" name="Text Placeholder 1">
            <a:extLst>
              <a:ext uri="{FF2B5EF4-FFF2-40B4-BE49-F238E27FC236}">
                <a16:creationId xmlns:a16="http://schemas.microsoft.com/office/drawing/2014/main" id="{D30C5CC7-76F6-41B0-9FA0-3CF8C236E8FA}"/>
              </a:ext>
            </a:extLst>
          </p:cNvPr>
          <p:cNvSpPr>
            <a:spLocks noGrp="1"/>
          </p:cNvSpPr>
          <p:nvPr>
            <p:ph type="body" sz="half" idx="1"/>
          </p:nvPr>
        </p:nvSpPr>
        <p:spPr>
          <a:xfrm>
            <a:off x="755650" y="1803400"/>
            <a:ext cx="9340850" cy="4946650"/>
          </a:xfrm>
        </p:spPr>
        <p:txBody>
          <a:bodyPr/>
          <a:lstStyle/>
          <a:p>
            <a:r>
              <a:rPr lang="en-US" dirty="0">
                <a:solidFill>
                  <a:schemeClr val="accent1"/>
                </a:solidFill>
              </a:rPr>
              <a:t>Important.</a:t>
            </a:r>
            <a:r>
              <a:rPr lang="en-US" dirty="0"/>
              <a:t> Any recursive solution must be described using one or more base cases and a general c</a:t>
            </a:r>
          </a:p>
          <a:p>
            <a:r>
              <a:rPr lang="en-US" dirty="0">
                <a:solidFill>
                  <a:schemeClr val="accent1"/>
                </a:solidFill>
              </a:rPr>
              <a:t>Base case.</a:t>
            </a:r>
            <a:r>
              <a:rPr lang="en-US" dirty="0"/>
              <a:t> Defines the conditions for termination of recursive calls</a:t>
            </a:r>
          </a:p>
          <a:p>
            <a:r>
              <a:rPr lang="en-US" dirty="0">
                <a:solidFill>
                  <a:schemeClr val="accent1"/>
                </a:solidFill>
              </a:rPr>
              <a:t>General case.</a:t>
            </a:r>
            <a:r>
              <a:rPr lang="en-US" dirty="0"/>
              <a:t> Defines the most general description of the solution</a:t>
            </a:r>
          </a:p>
        </p:txBody>
      </p:sp>
      <p:sp>
        <p:nvSpPr>
          <p:cNvPr id="14" name="int 0 or 1…">
            <a:extLst>
              <a:ext uri="{FF2B5EF4-FFF2-40B4-BE49-F238E27FC236}">
                <a16:creationId xmlns:a16="http://schemas.microsoft.com/office/drawing/2014/main" id="{9465A551-384C-48E2-81EE-BD1C8AA61AEE}"/>
              </a:ext>
            </a:extLst>
          </p:cNvPr>
          <p:cNvSpPr txBox="1"/>
          <p:nvPr/>
        </p:nvSpPr>
        <p:spPr>
          <a:xfrm>
            <a:off x="18351498" y="3598216"/>
            <a:ext cx="360680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nSpc>
                <a:spcPts val="3200"/>
              </a:lnSpc>
              <a:buClr>
                <a:srgbClr val="606060"/>
              </a:buClr>
              <a:buFont typeface="Comic Sans MS"/>
              <a:defRPr sz="2700">
                <a:solidFill>
                  <a:srgbClr val="005493"/>
                </a:solidFill>
                <a:uFill>
                  <a:solidFill>
                    <a:srgbClr val="005493"/>
                  </a:solidFill>
                </a:uFill>
              </a:defRPr>
            </a:pPr>
            <a:r>
              <a:rPr lang="en-US" dirty="0">
                <a:latin typeface="Helvetica"/>
                <a:ea typeface="Helvetica"/>
                <a:cs typeface="Helvetica"/>
                <a:sym typeface="Helvetica"/>
              </a:rPr>
              <a:t>recursive solution</a:t>
            </a:r>
            <a:endParaRPr dirty="0"/>
          </a:p>
        </p:txBody>
      </p:sp>
      <p:sp>
        <p:nvSpPr>
          <p:cNvPr id="15" name="Line">
            <a:extLst>
              <a:ext uri="{FF2B5EF4-FFF2-40B4-BE49-F238E27FC236}">
                <a16:creationId xmlns:a16="http://schemas.microsoft.com/office/drawing/2014/main" id="{E3393790-F6BE-48DA-BA48-35A7CBA963D3}"/>
              </a:ext>
            </a:extLst>
          </p:cNvPr>
          <p:cNvSpPr/>
          <p:nvPr/>
        </p:nvSpPr>
        <p:spPr>
          <a:xfrm flipH="1">
            <a:off x="16900794" y="3922066"/>
            <a:ext cx="1284014" cy="0"/>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 name="TextBox 15">
            <a:extLst>
              <a:ext uri="{FF2B5EF4-FFF2-40B4-BE49-F238E27FC236}">
                <a16:creationId xmlns:a16="http://schemas.microsoft.com/office/drawing/2014/main" id="{E22B2F85-14C3-43A5-95F9-2F53DD592C0A}"/>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8</a:t>
            </a: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.1c</a:t>
            </a:r>
          </a:p>
        </p:txBody>
      </p:sp>
      <p:sp>
        <p:nvSpPr>
          <p:cNvPr id="17" name="A. Use mathematical induction.">
            <a:extLst>
              <a:ext uri="{FF2B5EF4-FFF2-40B4-BE49-F238E27FC236}">
                <a16:creationId xmlns:a16="http://schemas.microsoft.com/office/drawing/2014/main" id="{37157BEB-3B22-461A-87F7-8EACDC6BE4FE}"/>
              </a:ext>
            </a:extLst>
          </p:cNvPr>
          <p:cNvSpPr txBox="1"/>
          <p:nvPr/>
        </p:nvSpPr>
        <p:spPr>
          <a:xfrm>
            <a:off x="755650" y="7219303"/>
            <a:ext cx="9340850" cy="49466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lang="en-US" dirty="0">
                <a:solidFill>
                  <a:srgbClr val="005493"/>
                </a:solidFill>
              </a:rPr>
              <a:t>Example</a:t>
            </a:r>
            <a:r>
              <a:rPr dirty="0">
                <a:solidFill>
                  <a:srgbClr val="005493"/>
                </a:solidFill>
              </a:rPr>
              <a:t>.</a:t>
            </a:r>
            <a:r>
              <a:rPr dirty="0"/>
              <a:t> </a:t>
            </a:r>
            <a:r>
              <a:rPr lang="en-US" dirty="0"/>
              <a:t>Given an integer N, print the first N</a:t>
            </a:r>
            <a:r>
              <a:rPr lang="en-US" baseline="30000" dirty="0"/>
              <a:t>th</a:t>
            </a:r>
            <a:r>
              <a:rPr lang="en-US" dirty="0"/>
              <a:t>, Fibonacci (Fib) number.</a:t>
            </a:r>
          </a:p>
          <a:p>
            <a:pPr>
              <a:lnSpc>
                <a:spcPts val="4400"/>
              </a:lnSpc>
              <a:spcBef>
                <a:spcPts val="1700"/>
              </a:spcBef>
              <a:tabLst>
                <a:tab pos="1155700" algn="l"/>
              </a:tabLst>
              <a:defRPr sz="3600"/>
            </a:pPr>
            <a:r>
              <a:rPr lang="en-US" dirty="0">
                <a:solidFill>
                  <a:srgbClr val="005493"/>
                </a:solidFill>
              </a:rPr>
              <a:t>Base case(s).</a:t>
            </a:r>
            <a:r>
              <a:rPr lang="en-US" dirty="0"/>
              <a:t> If N=1 or N=0, then the Fib(N) is 1</a:t>
            </a:r>
          </a:p>
          <a:p>
            <a:pPr>
              <a:lnSpc>
                <a:spcPts val="4400"/>
              </a:lnSpc>
              <a:spcBef>
                <a:spcPts val="1700"/>
              </a:spcBef>
              <a:tabLst>
                <a:tab pos="1155700" algn="l"/>
              </a:tabLst>
              <a:defRPr sz="3600"/>
            </a:pPr>
            <a:r>
              <a:rPr lang="en-US" dirty="0">
                <a:solidFill>
                  <a:srgbClr val="005493"/>
                </a:solidFill>
              </a:rPr>
              <a:t>General case.</a:t>
            </a:r>
            <a:r>
              <a:rPr lang="en-US" dirty="0"/>
              <a:t> If N &gt;= 2, then</a:t>
            </a:r>
          </a:p>
          <a:p>
            <a:pPr>
              <a:lnSpc>
                <a:spcPts val="4400"/>
              </a:lnSpc>
              <a:spcBef>
                <a:spcPts val="1700"/>
              </a:spcBef>
              <a:tabLst>
                <a:tab pos="1155700" algn="l"/>
              </a:tabLst>
              <a:defRPr sz="3600"/>
            </a:pPr>
            <a:r>
              <a:rPr lang="en-US" dirty="0"/>
              <a:t>Fib(N) = Fib(N-1) + Fib(N-2)</a:t>
            </a:r>
            <a:endParaRPr dirty="0"/>
          </a:p>
        </p:txBody>
      </p:sp>
      <p:sp>
        <p:nvSpPr>
          <p:cNvPr id="13" name="TextBox 12">
            <a:extLst>
              <a:ext uri="{FF2B5EF4-FFF2-40B4-BE49-F238E27FC236}">
                <a16:creationId xmlns:a16="http://schemas.microsoft.com/office/drawing/2014/main" id="{6BD31D40-6F0D-4131-9366-E12C1BB69A2A}"/>
              </a:ext>
            </a:extLst>
          </p:cNvPr>
          <p:cNvSpPr txBox="1"/>
          <p:nvPr/>
        </p:nvSpPr>
        <p:spPr>
          <a:xfrm>
            <a:off x="17319552" y="368358"/>
            <a:ext cx="360680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647700" hangingPunct="1">
              <a:defRPr/>
            </a:pPr>
            <a:r>
              <a:rPr lang="en-US" sz="1800" dirty="0">
                <a:latin typeface="Lucida Grande"/>
                <a:ea typeface="Lucida Grande"/>
                <a:cs typeface="Lucida Grande"/>
                <a:sym typeface="Lucida Grande"/>
              </a:rPr>
              <a:t>Identify the base case and general case for a recursive solution.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60641746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8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bldLvl="5" animBg="1" advAuto="0"/>
      <p:bldP spid="195" grpId="0" animBg="1" advAuto="0"/>
      <p:bldP spid="16" grpId="0"/>
      <p:bldP spid="1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Mechanics of a function call"/>
          <p:cNvSpPr txBox="1">
            <a:spLocks noGrp="1"/>
          </p:cNvSpPr>
          <p:nvPr>
            <p:ph type="title"/>
          </p:nvPr>
        </p:nvSpPr>
        <p:spPr>
          <a:prstGeom prst="rect">
            <a:avLst/>
          </a:prstGeom>
        </p:spPr>
        <p:txBody>
          <a:bodyPr/>
          <a:lstStyle/>
          <a:p>
            <a:r>
              <a:t>Mechanics of a function call</a:t>
            </a:r>
          </a:p>
        </p:txBody>
      </p:sp>
      <p:sp>
        <p:nvSpPr>
          <p:cNvPr id="226" name="System actions when any function is called…"/>
          <p:cNvSpPr txBox="1">
            <a:spLocks noGrp="1"/>
          </p:cNvSpPr>
          <p:nvPr>
            <p:ph type="body" sz="quarter" idx="1"/>
          </p:nvPr>
        </p:nvSpPr>
        <p:spPr>
          <a:xfrm>
            <a:off x="939800" y="1356361"/>
            <a:ext cx="12433300" cy="4999834"/>
          </a:xfrm>
          <a:prstGeom prst="rect">
            <a:avLst/>
          </a:prstGeom>
        </p:spPr>
        <p:txBody>
          <a:bodyPr/>
          <a:lstStyle/>
          <a:p>
            <a:pPr>
              <a:lnSpc>
                <a:spcPts val="4800"/>
              </a:lnSpc>
              <a:defRPr sz="3000"/>
            </a:pPr>
            <a:r>
              <a:rPr dirty="0"/>
              <a:t>System actions when </a:t>
            </a:r>
            <a:r>
              <a:rPr i="1" dirty="0"/>
              <a:t>any</a:t>
            </a:r>
            <a:r>
              <a:rPr dirty="0"/>
              <a:t> function is called</a:t>
            </a:r>
          </a:p>
          <a:p>
            <a:pPr marL="774700" lvl="1" indent="-317500">
              <a:lnSpc>
                <a:spcPts val="4800"/>
              </a:lnSpc>
              <a:defRPr sz="3000"/>
            </a:pPr>
            <a:r>
              <a:rPr i="1" dirty="0"/>
              <a:t>Save environment</a:t>
            </a:r>
            <a:r>
              <a:rPr dirty="0"/>
              <a:t> (values of all variables and call location).</a:t>
            </a:r>
          </a:p>
          <a:p>
            <a:pPr marL="774700" lvl="1" indent="-317500">
              <a:lnSpc>
                <a:spcPts val="4800"/>
              </a:lnSpc>
              <a:defRPr sz="3000"/>
            </a:pPr>
            <a:r>
              <a:rPr i="1" dirty="0"/>
              <a:t>Initialize values</a:t>
            </a:r>
            <a:r>
              <a:rPr dirty="0"/>
              <a:t> of argument variables.</a:t>
            </a:r>
          </a:p>
          <a:p>
            <a:pPr marL="774700" lvl="1" indent="-317500">
              <a:lnSpc>
                <a:spcPts val="4800"/>
              </a:lnSpc>
              <a:defRPr sz="3000"/>
            </a:pPr>
            <a:r>
              <a:rPr i="1" dirty="0"/>
              <a:t>Transfer control</a:t>
            </a:r>
            <a:r>
              <a:rPr dirty="0"/>
              <a:t> to the function.</a:t>
            </a:r>
          </a:p>
          <a:p>
            <a:pPr marL="774700" lvl="1" indent="-317500">
              <a:lnSpc>
                <a:spcPts val="4800"/>
              </a:lnSpc>
              <a:defRPr sz="3000"/>
            </a:pPr>
            <a:r>
              <a:rPr i="1" dirty="0"/>
              <a:t>Restore environment</a:t>
            </a:r>
            <a:r>
              <a:rPr dirty="0"/>
              <a:t> (and assign return value)</a:t>
            </a:r>
          </a:p>
          <a:p>
            <a:pPr marL="774700" lvl="1" indent="-317500">
              <a:lnSpc>
                <a:spcPts val="4800"/>
              </a:lnSpc>
              <a:defRPr sz="3000"/>
            </a:pPr>
            <a:r>
              <a:rPr i="1" dirty="0"/>
              <a:t>Transfer control</a:t>
            </a:r>
            <a:r>
              <a:rPr dirty="0"/>
              <a:t> back to the calling code.</a:t>
            </a:r>
            <a:br>
              <a:rPr dirty="0"/>
            </a:br>
            <a:endParaRPr dirty="0"/>
          </a:p>
        </p:txBody>
      </p:sp>
      <p:sp>
        <p:nvSpPr>
          <p:cNvPr id="2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228" name="public class Binary…"/>
          <p:cNvSpPr/>
          <p:nvPr/>
        </p:nvSpPr>
        <p:spPr>
          <a:xfrm>
            <a:off x="1101647" y="6808013"/>
            <a:ext cx="10452100" cy="6336350"/>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public class Binary</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public static String </a:t>
            </a:r>
            <a:r>
              <a:rPr lang="en-US" sz="2400" dirty="0" err="1">
                <a:uFill>
                  <a:solidFill>
                    <a:srgbClr val="007DD7"/>
                  </a:solidFill>
                </a:uFill>
              </a:rPr>
              <a:t>R</a:t>
            </a:r>
            <a:r>
              <a:rPr sz="2400" dirty="0" err="1">
                <a:uFill>
                  <a:solidFill>
                    <a:srgbClr val="007DD7"/>
                  </a:solidFill>
                </a:uFill>
              </a:rPr>
              <a:t>convert</a:t>
            </a:r>
            <a:r>
              <a:rPr sz="2400" dirty="0">
                <a:uFill>
                  <a:solidFill>
                    <a:srgbClr val="007DD7"/>
                  </a:solidFill>
                </a:uFill>
              </a:rPr>
              <a:t>(int 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if (N == 1) return "1";</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return </a:t>
            </a:r>
            <a:r>
              <a:rPr lang="en-US" sz="2400" dirty="0" err="1">
                <a:uFill>
                  <a:solidFill>
                    <a:srgbClr val="007DD7"/>
                  </a:solidFill>
                </a:uFill>
              </a:rPr>
              <a:t>R</a:t>
            </a:r>
            <a:r>
              <a:rPr sz="2400" dirty="0" err="1">
                <a:uFill>
                  <a:solidFill>
                    <a:srgbClr val="007DD7"/>
                  </a:solidFill>
                </a:uFill>
              </a:rPr>
              <a:t>convert</a:t>
            </a:r>
            <a:r>
              <a:rPr sz="2400" dirty="0">
                <a:uFill>
                  <a:solidFill>
                    <a:srgbClr val="007DD7"/>
                  </a:solidFill>
                </a:uFill>
              </a:rPr>
              <a:t>(N</a:t>
            </a:r>
            <a:r>
              <a:rPr lang="en-US" sz="2400" dirty="0">
                <a:uFill>
                  <a:solidFill>
                    <a:srgbClr val="007DD7"/>
                  </a:solidFill>
                </a:uFill>
              </a:rPr>
              <a:t> </a:t>
            </a:r>
            <a:r>
              <a:rPr sz="2400" dirty="0">
                <a:uFill>
                  <a:solidFill>
                    <a:srgbClr val="007DD7"/>
                  </a:solidFill>
                </a:uFill>
              </a:rPr>
              <a:t>/</a:t>
            </a:r>
            <a:r>
              <a:rPr lang="en-US" sz="2400" dirty="0">
                <a:uFill>
                  <a:solidFill>
                    <a:srgbClr val="007DD7"/>
                  </a:solidFill>
                </a:uFill>
              </a:rPr>
              <a:t> </a:t>
            </a:r>
            <a:r>
              <a:rPr sz="2400" dirty="0">
                <a:uFill>
                  <a:solidFill>
                    <a:srgbClr val="007DD7"/>
                  </a:solidFill>
                </a:uFill>
              </a:rPr>
              <a:t>2) + (N % 2);</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public static void main(String[] </a:t>
            </a:r>
            <a:r>
              <a:rPr sz="2400" dirty="0" err="1">
                <a:uFill>
                  <a:solidFill>
                    <a:srgbClr val="007DD7"/>
                  </a:solidFill>
                </a:uFill>
              </a:rPr>
              <a:t>args</a:t>
            </a:r>
            <a:r>
              <a:rPr sz="2400" dirty="0">
                <a:uFill>
                  <a:solidFill>
                    <a:srgbClr val="007DD7"/>
                  </a:solidFill>
                </a:uFill>
              </a:rPr>
              <a:t>)</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int N = Integer.parseInt(</a:t>
            </a:r>
            <a:r>
              <a:rPr sz="2400" dirty="0" err="1">
                <a:uFill>
                  <a:solidFill>
                    <a:srgbClr val="007DD7"/>
                  </a:solidFill>
                </a:uFill>
              </a:rPr>
              <a:t>args</a:t>
            </a:r>
            <a:r>
              <a:rPr sz="2400" dirty="0">
                <a:uFill>
                  <a:solidFill>
                    <a:srgbClr val="007DD7"/>
                  </a:solidFill>
                </a:uFill>
              </a:rPr>
              <a:t>[0]);</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a:t>
            </a:r>
            <a:r>
              <a:rPr sz="2400" dirty="0" err="1">
                <a:uFill>
                  <a:solidFill>
                    <a:srgbClr val="007DD7"/>
                  </a:solidFill>
                </a:uFill>
              </a:rPr>
              <a:t>System.out.println</a:t>
            </a:r>
            <a:r>
              <a:rPr sz="2400" dirty="0">
                <a:uFill>
                  <a:solidFill>
                    <a:srgbClr val="007DD7"/>
                  </a:solidFill>
                </a:uFill>
              </a:rPr>
              <a:t>(</a:t>
            </a:r>
            <a:r>
              <a:rPr lang="en-US" sz="2400" dirty="0" err="1">
                <a:uFill>
                  <a:solidFill>
                    <a:srgbClr val="007DD7"/>
                  </a:solidFill>
                </a:uFill>
              </a:rPr>
              <a:t>R</a:t>
            </a:r>
            <a:r>
              <a:rPr sz="2400" dirty="0" err="1">
                <a:uFill>
                  <a:solidFill>
                    <a:srgbClr val="007DD7"/>
                  </a:solidFill>
                </a:uFill>
              </a:rPr>
              <a:t>convert</a:t>
            </a:r>
            <a:r>
              <a:rPr sz="2400" dirty="0">
                <a:uFill>
                  <a:solidFill>
                    <a:srgbClr val="007DD7"/>
                  </a:solidFill>
                </a:uFill>
              </a:rPr>
              <a:t>(N));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sz="2400" dirty="0">
                <a:uFill>
                  <a:solidFill>
                    <a:srgbClr val="007DD7"/>
                  </a:solidFill>
                </a:uFill>
              </a:rPr>
              <a:t>}</a:t>
            </a:r>
          </a:p>
        </p:txBody>
      </p:sp>
      <p:sp>
        <p:nvSpPr>
          <p:cNvPr id="229" name="% java Convert 26…"/>
          <p:cNvSpPr/>
          <p:nvPr/>
        </p:nvSpPr>
        <p:spPr>
          <a:xfrm>
            <a:off x="12630924" y="11694704"/>
            <a:ext cx="4165600" cy="1371600"/>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lang="en-US" dirty="0" err="1"/>
              <a:t>Rc</a:t>
            </a:r>
            <a:r>
              <a:rPr dirty="0" err="1"/>
              <a:t>onvert</a:t>
            </a:r>
            <a:r>
              <a:rPr dirty="0"/>
              <a:t> 26</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11010</a:t>
            </a:r>
          </a:p>
        </p:txBody>
      </p:sp>
      <p:sp>
        <p:nvSpPr>
          <p:cNvPr id="230" name="convert(26)…"/>
          <p:cNvSpPr/>
          <p:nvPr/>
        </p:nvSpPr>
        <p:spPr>
          <a:xfrm>
            <a:off x="14516100" y="1778000"/>
            <a:ext cx="6667500" cy="2082237"/>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lang="en-US" dirty="0" err="1">
                <a:uFill>
                  <a:solidFill>
                    <a:srgbClr val="007DD7"/>
                  </a:solidFill>
                </a:uFill>
              </a:rPr>
              <a:t>R</a:t>
            </a:r>
            <a:r>
              <a:rPr dirty="0" err="1">
                <a:uFill>
                  <a:solidFill>
                    <a:srgbClr val="007DD7"/>
                  </a:solidFill>
                </a:uFill>
              </a:rPr>
              <a:t>convert</a:t>
            </a:r>
            <a:r>
              <a:rPr dirty="0">
                <a:uFill>
                  <a:solidFill>
                    <a:srgbClr val="007DD7"/>
                  </a:solidFill>
                </a:uFill>
              </a:rPr>
              <a:t>(26)</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if (N == 1) return "1";</a:t>
            </a:r>
          </a:p>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dirty="0">
                <a:uFill>
                  <a:solidFill>
                    <a:srgbClr val="007DD7"/>
                  </a:solidFill>
                </a:uFill>
              </a:rPr>
              <a:t>   return </a:t>
            </a:r>
            <a:r>
              <a:rPr lang="en-US" dirty="0" err="1">
                <a:uFill>
                  <a:solidFill>
                    <a:srgbClr val="007DD7"/>
                  </a:solidFill>
                </a:uFill>
              </a:rPr>
              <a:t>R</a:t>
            </a:r>
            <a:r>
              <a:rPr dirty="0" err="1">
                <a:uFill>
                  <a:solidFill>
                    <a:srgbClr val="007DD7"/>
                  </a:solidFill>
                </a:uFill>
              </a:rPr>
              <a:t>convert</a:t>
            </a:r>
            <a:r>
              <a:rPr dirty="0">
                <a:uFill>
                  <a:solidFill>
                    <a:srgbClr val="007DD7"/>
                  </a:solidFill>
                </a:uFill>
              </a:rPr>
              <a:t>(13) + "0";</a:t>
            </a:r>
          </a:p>
        </p:txBody>
      </p:sp>
      <p:sp>
        <p:nvSpPr>
          <p:cNvPr id="231" name="convert(13)…"/>
          <p:cNvSpPr/>
          <p:nvPr/>
        </p:nvSpPr>
        <p:spPr>
          <a:xfrm>
            <a:off x="14516100" y="3619500"/>
            <a:ext cx="6667500" cy="2082237"/>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lang="en-US" dirty="0" err="1">
                <a:uFill>
                  <a:solidFill>
                    <a:srgbClr val="007DD7"/>
                  </a:solidFill>
                </a:uFill>
              </a:rPr>
              <a:t>R</a:t>
            </a:r>
            <a:r>
              <a:rPr dirty="0" err="1">
                <a:uFill>
                  <a:solidFill>
                    <a:srgbClr val="007DD7"/>
                  </a:solidFill>
                </a:uFill>
              </a:rPr>
              <a:t>convert</a:t>
            </a:r>
            <a:r>
              <a:rPr dirty="0">
                <a:uFill>
                  <a:solidFill>
                    <a:srgbClr val="007DD7"/>
                  </a:solidFill>
                </a:uFill>
              </a:rPr>
              <a:t>(13)</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if (N == 1) return "1";</a:t>
            </a:r>
          </a:p>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dirty="0">
                <a:uFill>
                  <a:solidFill>
                    <a:srgbClr val="007DD7"/>
                  </a:solidFill>
                </a:uFill>
              </a:rPr>
              <a:t>   return </a:t>
            </a:r>
            <a:r>
              <a:rPr lang="en-US" dirty="0" err="1">
                <a:uFill>
                  <a:solidFill>
                    <a:srgbClr val="007DD7"/>
                  </a:solidFill>
                </a:uFill>
              </a:rPr>
              <a:t>R</a:t>
            </a:r>
            <a:r>
              <a:rPr dirty="0" err="1">
                <a:uFill>
                  <a:solidFill>
                    <a:srgbClr val="007DD7"/>
                  </a:solidFill>
                </a:uFill>
              </a:rPr>
              <a:t>convert</a:t>
            </a:r>
            <a:r>
              <a:rPr dirty="0">
                <a:uFill>
                  <a:solidFill>
                    <a:srgbClr val="007DD7"/>
                  </a:solidFill>
                </a:uFill>
              </a:rPr>
              <a:t>(6) + "1";</a:t>
            </a:r>
          </a:p>
        </p:txBody>
      </p:sp>
      <p:sp>
        <p:nvSpPr>
          <p:cNvPr id="232" name="convert(6)…"/>
          <p:cNvSpPr/>
          <p:nvPr/>
        </p:nvSpPr>
        <p:spPr>
          <a:xfrm>
            <a:off x="14516100" y="5461000"/>
            <a:ext cx="6667500" cy="2082237"/>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lang="en-US" dirty="0" err="1">
                <a:uFill>
                  <a:solidFill>
                    <a:srgbClr val="007DD7"/>
                  </a:solidFill>
                </a:uFill>
              </a:rPr>
              <a:t>R</a:t>
            </a:r>
            <a:r>
              <a:rPr dirty="0" err="1">
                <a:uFill>
                  <a:solidFill>
                    <a:srgbClr val="007DD7"/>
                  </a:solidFill>
                </a:uFill>
              </a:rPr>
              <a:t>convert</a:t>
            </a:r>
            <a:r>
              <a:rPr dirty="0">
                <a:uFill>
                  <a:solidFill>
                    <a:srgbClr val="007DD7"/>
                  </a:solidFill>
                </a:uFill>
              </a:rPr>
              <a:t>(6)</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if (N == 1) return "1";</a:t>
            </a:r>
          </a:p>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dirty="0">
                <a:uFill>
                  <a:solidFill>
                    <a:srgbClr val="007DD7"/>
                  </a:solidFill>
                </a:uFill>
              </a:rPr>
              <a:t>   return </a:t>
            </a:r>
            <a:r>
              <a:rPr lang="en-US" dirty="0" err="1">
                <a:uFill>
                  <a:solidFill>
                    <a:srgbClr val="007DD7"/>
                  </a:solidFill>
                </a:uFill>
              </a:rPr>
              <a:t>R</a:t>
            </a:r>
            <a:r>
              <a:rPr dirty="0" err="1">
                <a:uFill>
                  <a:solidFill>
                    <a:srgbClr val="007DD7"/>
                  </a:solidFill>
                </a:uFill>
              </a:rPr>
              <a:t>convert</a:t>
            </a:r>
            <a:r>
              <a:rPr dirty="0">
                <a:uFill>
                  <a:solidFill>
                    <a:srgbClr val="007DD7"/>
                  </a:solidFill>
                </a:uFill>
              </a:rPr>
              <a:t>(3) + "0";</a:t>
            </a:r>
          </a:p>
        </p:txBody>
      </p:sp>
      <p:sp>
        <p:nvSpPr>
          <p:cNvPr id="233" name="convert(3)…"/>
          <p:cNvSpPr/>
          <p:nvPr/>
        </p:nvSpPr>
        <p:spPr>
          <a:xfrm>
            <a:off x="14516100" y="7302500"/>
            <a:ext cx="6667500" cy="2082237"/>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lang="en-US" dirty="0" err="1">
                <a:uFill>
                  <a:solidFill>
                    <a:srgbClr val="007DD7"/>
                  </a:solidFill>
                </a:uFill>
              </a:rPr>
              <a:t>R</a:t>
            </a:r>
            <a:r>
              <a:rPr dirty="0" err="1">
                <a:uFill>
                  <a:solidFill>
                    <a:srgbClr val="007DD7"/>
                  </a:solidFill>
                </a:uFill>
              </a:rPr>
              <a:t>convert</a:t>
            </a:r>
            <a:r>
              <a:rPr dirty="0">
                <a:uFill>
                  <a:solidFill>
                    <a:srgbClr val="007DD7"/>
                  </a:solidFill>
                </a:uFill>
              </a:rPr>
              <a:t>(3)</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if (N == 1) return "1";</a:t>
            </a:r>
          </a:p>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dirty="0">
                <a:uFill>
                  <a:solidFill>
                    <a:srgbClr val="007DD7"/>
                  </a:solidFill>
                </a:uFill>
              </a:rPr>
              <a:t>   return </a:t>
            </a:r>
            <a:r>
              <a:rPr lang="en-US" dirty="0" err="1">
                <a:uFill>
                  <a:solidFill>
                    <a:srgbClr val="007DD7"/>
                  </a:solidFill>
                </a:uFill>
              </a:rPr>
              <a:t>R</a:t>
            </a:r>
            <a:r>
              <a:rPr dirty="0" err="1">
                <a:uFill>
                  <a:solidFill>
                    <a:srgbClr val="007DD7"/>
                  </a:solidFill>
                </a:uFill>
              </a:rPr>
              <a:t>convert</a:t>
            </a:r>
            <a:r>
              <a:rPr dirty="0">
                <a:uFill>
                  <a:solidFill>
                    <a:srgbClr val="007DD7"/>
                  </a:solidFill>
                </a:uFill>
              </a:rPr>
              <a:t>(1) + "1";</a:t>
            </a:r>
          </a:p>
        </p:txBody>
      </p:sp>
      <p:sp>
        <p:nvSpPr>
          <p:cNvPr id="234" name="convert(1)…"/>
          <p:cNvSpPr/>
          <p:nvPr/>
        </p:nvSpPr>
        <p:spPr>
          <a:xfrm>
            <a:off x="14516100" y="9144000"/>
            <a:ext cx="6667500" cy="2082237"/>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2700">
                <a:uFill>
                  <a:solidFill>
                    <a:srgbClr val="000112"/>
                  </a:solidFill>
                </a:uFill>
                <a:latin typeface="Helvetica"/>
                <a:ea typeface="Helvetica"/>
                <a:cs typeface="Helvetica"/>
                <a:sym typeface="Helvetica"/>
              </a:defRPr>
            </a:pPr>
            <a:r>
              <a:rPr lang="en-US" dirty="0" err="1">
                <a:uFill>
                  <a:solidFill>
                    <a:srgbClr val="007DD7"/>
                  </a:solidFill>
                </a:uFill>
              </a:rPr>
              <a:t>R</a:t>
            </a:r>
            <a:r>
              <a:rPr dirty="0" err="1">
                <a:uFill>
                  <a:solidFill>
                    <a:srgbClr val="007DD7"/>
                  </a:solidFill>
                </a:uFill>
              </a:rPr>
              <a:t>convert</a:t>
            </a:r>
            <a:r>
              <a:rPr dirty="0">
                <a:uFill>
                  <a:solidFill>
                    <a:srgbClr val="007DD7"/>
                  </a:solidFill>
                </a:uFill>
              </a:rPr>
              <a:t>(1)</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if (N == 1) </a:t>
            </a:r>
            <a:r>
              <a:rPr dirty="0">
                <a:solidFill>
                  <a:srgbClr val="000000"/>
                </a:solidFill>
                <a:uFill>
                  <a:solidFill>
                    <a:srgbClr val="000000"/>
                  </a:solidFill>
                </a:uFill>
              </a:rPr>
              <a:t>return "1"</a:t>
            </a:r>
            <a:r>
              <a:rPr dirty="0"/>
              <a:t>;</a:t>
            </a:r>
          </a:p>
          <a:p>
            <a:pPr marL="86359" marR="86359" algn="l">
              <a:lnSpc>
                <a:spcPct val="120000"/>
              </a:lnSpc>
              <a:buClr>
                <a:srgbClr val="000112"/>
              </a:buClr>
              <a:buFont typeface="Courier New"/>
              <a:defRPr sz="2700">
                <a:solidFill>
                  <a:srgbClr val="929292"/>
                </a:solidFill>
                <a:uFill>
                  <a:solidFill>
                    <a:srgbClr val="929292"/>
                  </a:solidFill>
                </a:uFill>
                <a:latin typeface="Helvetica"/>
                <a:ea typeface="Helvetica"/>
                <a:cs typeface="Helvetica"/>
                <a:sym typeface="Helvetica"/>
              </a:defRPr>
            </a:pPr>
            <a:r>
              <a:rPr dirty="0"/>
              <a:t>   return </a:t>
            </a:r>
            <a:r>
              <a:rPr lang="en-US" dirty="0" err="1"/>
              <a:t>R</a:t>
            </a:r>
            <a:r>
              <a:rPr dirty="0" err="1"/>
              <a:t>convert</a:t>
            </a:r>
            <a:r>
              <a:rPr dirty="0"/>
              <a:t>(0) + "1";</a:t>
            </a:r>
          </a:p>
        </p:txBody>
      </p:sp>
      <p:sp>
        <p:nvSpPr>
          <p:cNvPr id="235" name="&quot;1&quot;"/>
          <p:cNvSpPr txBox="1"/>
          <p:nvPr/>
        </p:nvSpPr>
        <p:spPr>
          <a:xfrm>
            <a:off x="19037299" y="10086494"/>
            <a:ext cx="2146301" cy="508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ts val="3200"/>
              </a:lnSpc>
              <a:defRPr sz="2700">
                <a:latin typeface="Helvetica"/>
                <a:ea typeface="Helvetica"/>
                <a:cs typeface="Helvetica"/>
                <a:sym typeface="Helvetica"/>
              </a:defRPr>
            </a:lvl1pPr>
          </a:lstStyle>
          <a:p>
            <a:r>
              <a:rPr dirty="0"/>
              <a:t>"1"</a:t>
            </a:r>
          </a:p>
        </p:txBody>
      </p:sp>
      <p:sp>
        <p:nvSpPr>
          <p:cNvPr id="236" name="&quot;11&quot;"/>
          <p:cNvSpPr txBox="1"/>
          <p:nvPr/>
        </p:nvSpPr>
        <p:spPr>
          <a:xfrm>
            <a:off x="19037300" y="8225482"/>
            <a:ext cx="2146300" cy="508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ts val="3200"/>
              </a:lnSpc>
              <a:defRPr sz="2700">
                <a:latin typeface="Helvetica"/>
                <a:ea typeface="Helvetica"/>
                <a:cs typeface="Helvetica"/>
                <a:sym typeface="Helvetica"/>
              </a:defRPr>
            </a:lvl1pPr>
          </a:lstStyle>
          <a:p>
            <a:r>
              <a:rPr dirty="0"/>
              <a:t>"11"</a:t>
            </a:r>
          </a:p>
        </p:txBody>
      </p:sp>
      <p:sp>
        <p:nvSpPr>
          <p:cNvPr id="237" name="&quot;110&quot;"/>
          <p:cNvSpPr txBox="1"/>
          <p:nvPr/>
        </p:nvSpPr>
        <p:spPr>
          <a:xfrm>
            <a:off x="18812107" y="5493867"/>
            <a:ext cx="2146300" cy="508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ts val="3200"/>
              </a:lnSpc>
              <a:defRPr sz="2700">
                <a:latin typeface="Helvetica"/>
                <a:ea typeface="Helvetica"/>
                <a:cs typeface="Helvetica"/>
                <a:sym typeface="Helvetica"/>
              </a:defRPr>
            </a:lvl1pPr>
          </a:lstStyle>
          <a:p>
            <a:r>
              <a:rPr dirty="0"/>
              <a:t>"110"</a:t>
            </a:r>
          </a:p>
        </p:txBody>
      </p:sp>
      <p:sp>
        <p:nvSpPr>
          <p:cNvPr id="238" name="&quot;1101&quot;"/>
          <p:cNvSpPr txBox="1"/>
          <p:nvPr/>
        </p:nvSpPr>
        <p:spPr>
          <a:xfrm>
            <a:off x="18274061" y="3609527"/>
            <a:ext cx="2400300" cy="508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ts val="3200"/>
              </a:lnSpc>
              <a:defRPr sz="2700">
                <a:latin typeface="Helvetica"/>
                <a:ea typeface="Helvetica"/>
                <a:cs typeface="Helvetica"/>
                <a:sym typeface="Helvetica"/>
              </a:defRPr>
            </a:lvl1pPr>
          </a:lstStyle>
          <a:p>
            <a:r>
              <a:t>"1101"</a:t>
            </a:r>
          </a:p>
        </p:txBody>
      </p:sp>
      <p:sp>
        <p:nvSpPr>
          <p:cNvPr id="16" name="TextBox 15">
            <a:extLst>
              <a:ext uri="{FF2B5EF4-FFF2-40B4-BE49-F238E27FC236}">
                <a16:creationId xmlns:a16="http://schemas.microsoft.com/office/drawing/2014/main" id="{D2F31FDD-4FEF-43A7-BD67-88486E1CE54E}"/>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8</a:t>
            </a: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.1e</a:t>
            </a:r>
          </a:p>
        </p:txBody>
      </p:sp>
      <p:sp>
        <p:nvSpPr>
          <p:cNvPr id="17" name="TextBox 16">
            <a:extLst>
              <a:ext uri="{FF2B5EF4-FFF2-40B4-BE49-F238E27FC236}">
                <a16:creationId xmlns:a16="http://schemas.microsoft.com/office/drawing/2014/main" id="{D0F1B498-51D8-4C95-AAFF-D446066C62B1}"/>
              </a:ext>
            </a:extLst>
          </p:cNvPr>
          <p:cNvSpPr txBox="1"/>
          <p:nvPr/>
        </p:nvSpPr>
        <p:spPr>
          <a:xfrm>
            <a:off x="17319552" y="229859"/>
            <a:ext cx="3606802"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647700" hangingPunct="1">
              <a:defRPr/>
            </a:pPr>
            <a:r>
              <a:rPr lang="en-US" sz="1800" dirty="0">
                <a:latin typeface="Lucida Grande"/>
                <a:ea typeface="Lucida Grande"/>
                <a:cs typeface="Lucida Grande"/>
                <a:sym typeface="Lucida Grande"/>
              </a:rPr>
              <a:t>Explain and illustrate the call stack developed in a recursive solution to a problem.</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35"/>
                                        </p:tgtEl>
                                        <p:attrNameLst>
                                          <p:attrName>style.visibility</p:attrName>
                                        </p:attrNameLst>
                                      </p:cBhvr>
                                      <p:to>
                                        <p:strVal val="visible"/>
                                      </p:to>
                                    </p:set>
                                  </p:childTnLst>
                                </p:cTn>
                              </p:par>
                            </p:childTnLst>
                          </p:cTn>
                        </p:par>
                        <p:par>
                          <p:cTn id="33" fill="hold">
                            <p:stCondLst>
                              <p:cond delay="0"/>
                            </p:stCondLst>
                            <p:childTnLst>
                              <p:par>
                                <p:cTn id="34" presetID="1" presetClass="exit" presetSubtype="0" fill="hold" grpId="1" nodeType="afterEffect">
                                  <p:stCondLst>
                                    <p:cond delay="0"/>
                                  </p:stCondLst>
                                  <p:iterate>
                                    <p:tmAbs val="0"/>
                                  </p:iterate>
                                  <p:childTnLst>
                                    <p:set>
                                      <p:cBhvr>
                                        <p:cTn id="35" fill="hold">
                                          <p:stCondLst>
                                            <p:cond delay="0"/>
                                          </p:stCondLst>
                                        </p:cTn>
                                        <p:tgtEl>
                                          <p:spTgt spid="23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236"/>
                                        </p:tgtEl>
                                        <p:attrNameLst>
                                          <p:attrName>style.visibility</p:attrName>
                                        </p:attrNameLst>
                                      </p:cBhvr>
                                      <p:to>
                                        <p:strVal val="visible"/>
                                      </p:to>
                                    </p:set>
                                  </p:childTnLst>
                                </p:cTn>
                              </p:par>
                            </p:childTnLst>
                          </p:cTn>
                        </p:par>
                        <p:par>
                          <p:cTn id="40" fill="hold">
                            <p:stCondLst>
                              <p:cond delay="0"/>
                            </p:stCondLst>
                            <p:childTnLst>
                              <p:par>
                                <p:cTn id="41" presetID="1" presetClass="exit" presetSubtype="0" fill="hold" grpId="1" nodeType="afterEffect">
                                  <p:stCondLst>
                                    <p:cond delay="0"/>
                                  </p:stCondLst>
                                  <p:iterate>
                                    <p:tmAbs val="0"/>
                                  </p:iterate>
                                  <p:childTnLst>
                                    <p:set>
                                      <p:cBhvr>
                                        <p:cTn id="42" fill="hold">
                                          <p:stCondLst>
                                            <p:cond delay="0"/>
                                          </p:stCondLst>
                                        </p:cTn>
                                        <p:tgtEl>
                                          <p:spTgt spid="233"/>
                                        </p:tgtEl>
                                        <p:attrNameLst>
                                          <p:attrName>style.visibility</p:attrName>
                                        </p:attrNameLst>
                                      </p:cBhvr>
                                      <p:to>
                                        <p:strVal val="hidden"/>
                                      </p:to>
                                    </p:set>
                                  </p:childTnLst>
                                </p:cTn>
                              </p:par>
                            </p:childTnLst>
                          </p:cTn>
                        </p:par>
                        <p:par>
                          <p:cTn id="43" fill="hold">
                            <p:stCondLst>
                              <p:cond delay="0"/>
                            </p:stCondLst>
                            <p:childTnLst>
                              <p:par>
                                <p:cTn id="44" presetID="1" presetClass="exit" presetSubtype="0" fill="hold" grpId="1" nodeType="afterEffect">
                                  <p:stCondLst>
                                    <p:cond delay="0"/>
                                  </p:stCondLst>
                                  <p:iterate>
                                    <p:tmAbs val="0"/>
                                  </p:iterate>
                                  <p:childTnLst>
                                    <p:set>
                                      <p:cBhvr>
                                        <p:cTn id="45" fill="hold">
                                          <p:stCondLst>
                                            <p:cond delay="0"/>
                                          </p:stCondLst>
                                        </p:cTn>
                                        <p:tgtEl>
                                          <p:spTgt spid="23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237"/>
                                        </p:tgtEl>
                                        <p:attrNameLst>
                                          <p:attrName>style.visibility</p:attrName>
                                        </p:attrNameLst>
                                      </p:cBhvr>
                                      <p:to>
                                        <p:strVal val="visible"/>
                                      </p:to>
                                    </p:set>
                                  </p:childTnLst>
                                </p:cTn>
                              </p:par>
                            </p:childTnLst>
                          </p:cTn>
                        </p:par>
                        <p:par>
                          <p:cTn id="50" fill="hold">
                            <p:stCondLst>
                              <p:cond delay="0"/>
                            </p:stCondLst>
                            <p:childTnLst>
                              <p:par>
                                <p:cTn id="51" presetID="1" presetClass="exit" presetSubtype="0" fill="hold" grpId="1" nodeType="afterEffect">
                                  <p:stCondLst>
                                    <p:cond delay="0"/>
                                  </p:stCondLst>
                                  <p:iterate>
                                    <p:tmAbs val="0"/>
                                  </p:iterate>
                                  <p:childTnLst>
                                    <p:set>
                                      <p:cBhvr>
                                        <p:cTn id="52" fill="hold">
                                          <p:stCondLst>
                                            <p:cond delay="0"/>
                                          </p:stCondLst>
                                        </p:cTn>
                                        <p:tgtEl>
                                          <p:spTgt spid="232"/>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 nodeType="afterEffect">
                                  <p:stCondLst>
                                    <p:cond delay="0"/>
                                  </p:stCondLst>
                                  <p:iterate>
                                    <p:tmAbs val="0"/>
                                  </p:iterate>
                                  <p:childTnLst>
                                    <p:set>
                                      <p:cBhvr>
                                        <p:cTn id="55" fill="hold">
                                          <p:stCondLst>
                                            <p:cond delay="0"/>
                                          </p:stCondLst>
                                        </p:cTn>
                                        <p:tgtEl>
                                          <p:spTgt spid="2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238"/>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grpId="1" nodeType="afterEffect">
                                  <p:stCondLst>
                                    <p:cond delay="0"/>
                                  </p:stCondLst>
                                  <p:iterate>
                                    <p:tmAbs val="0"/>
                                  </p:iterate>
                                  <p:childTnLst>
                                    <p:set>
                                      <p:cBhvr>
                                        <p:cTn id="62" fill="hold">
                                          <p:stCondLst>
                                            <p:cond delay="0"/>
                                          </p:stCondLst>
                                        </p:cTn>
                                        <p:tgtEl>
                                          <p:spTgt spid="231"/>
                                        </p:tgtEl>
                                        <p:attrNameLst>
                                          <p:attrName>style.visibility</p:attrName>
                                        </p:attrNameLst>
                                      </p:cBhvr>
                                      <p:to>
                                        <p:strVal val="hidden"/>
                                      </p:to>
                                    </p:set>
                                  </p:childTnLst>
                                </p:cTn>
                              </p:par>
                            </p:childTnLst>
                          </p:cTn>
                        </p:par>
                        <p:par>
                          <p:cTn id="63" fill="hold">
                            <p:stCondLst>
                              <p:cond delay="0"/>
                            </p:stCondLst>
                            <p:childTnLst>
                              <p:par>
                                <p:cTn id="64" presetID="1" presetClass="exit" presetSubtype="0" fill="hold" grpId="1" nodeType="afterEffect">
                                  <p:stCondLst>
                                    <p:cond delay="0"/>
                                  </p:stCondLst>
                                  <p:iterate>
                                    <p:tmAbs val="0"/>
                                  </p:iterate>
                                  <p:childTnLst>
                                    <p:set>
                                      <p:cBhvr>
                                        <p:cTn id="65" fill="hold">
                                          <p:stCondLst>
                                            <p:cond delay="0"/>
                                          </p:stCondLst>
                                        </p:cTn>
                                        <p:tgtEl>
                                          <p:spTgt spid="23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p:tmAbs val="0"/>
                                  </p:iterate>
                                  <p:childTnLst>
                                    <p:set>
                                      <p:cBhvr>
                                        <p:cTn id="69" fill="hold"/>
                                        <p:tgtEl>
                                          <p:spTgt spid="229">
                                            <p:txEl>
                                              <p:pRg st="1" end="1"/>
                                            </p:txEl>
                                          </p:spTgt>
                                        </p:tgtEl>
                                        <p:attrNameLst>
                                          <p:attrName>style.visibility</p:attrName>
                                        </p:attrNameLst>
                                      </p:cBhvr>
                                      <p:to>
                                        <p:strVal val="visible"/>
                                      </p:to>
                                    </p:set>
                                  </p:childTnLst>
                                </p:cTn>
                              </p:par>
                            </p:childTnLst>
                          </p:cTn>
                        </p:par>
                        <p:par>
                          <p:cTn id="70" fill="hold">
                            <p:stCondLst>
                              <p:cond delay="0"/>
                            </p:stCondLst>
                            <p:childTnLst>
                              <p:par>
                                <p:cTn id="71" presetID="1" presetClass="exit" presetSubtype="0" fill="hold" grpId="1" nodeType="afterEffect">
                                  <p:stCondLst>
                                    <p:cond delay="0"/>
                                  </p:stCondLst>
                                  <p:iterate>
                                    <p:tmAbs val="0"/>
                                  </p:iterate>
                                  <p:childTnLst>
                                    <p:set>
                                      <p:cBhvr>
                                        <p:cTn id="72" fill="hold">
                                          <p:stCondLst>
                                            <p:cond delay="0"/>
                                          </p:stCondLst>
                                        </p:cTn>
                                        <p:tgtEl>
                                          <p:spTgt spid="230"/>
                                        </p:tgtEl>
                                        <p:attrNameLst>
                                          <p:attrName>style.visibility</p:attrName>
                                        </p:attrNameLst>
                                      </p:cBhvr>
                                      <p:to>
                                        <p:strVal val="hidden"/>
                                      </p:to>
                                    </p:set>
                                  </p:childTnLst>
                                </p:cTn>
                              </p:par>
                            </p:childTnLst>
                          </p:cTn>
                        </p:par>
                        <p:par>
                          <p:cTn id="73" fill="hold">
                            <p:stCondLst>
                              <p:cond delay="0"/>
                            </p:stCondLst>
                            <p:childTnLst>
                              <p:par>
                                <p:cTn id="74" presetID="1" presetClass="exit" presetSubtype="0" fill="hold" grpId="1" nodeType="afterEffect">
                                  <p:stCondLst>
                                    <p:cond delay="0"/>
                                  </p:stCondLst>
                                  <p:iterate>
                                    <p:tmAbs val="0"/>
                                  </p:iterate>
                                  <p:childTnLst>
                                    <p:set>
                                      <p:cBhvr>
                                        <p:cTn id="75" fill="hold">
                                          <p:stCondLst>
                                            <p:cond delay="0"/>
                                          </p:stCondLst>
                                        </p:cTn>
                                        <p:tgtEl>
                                          <p:spTgt spid="23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uild="p" bldLvl="5" animBg="1" advAuto="0"/>
      <p:bldP spid="230" grpId="0" animBg="1" advAuto="0"/>
      <p:bldP spid="230" grpId="1" animBg="1" advAuto="0"/>
      <p:bldP spid="231" grpId="0" animBg="1" advAuto="0"/>
      <p:bldP spid="231" grpId="1" animBg="1" advAuto="0"/>
      <p:bldP spid="232" grpId="0" animBg="1" advAuto="0"/>
      <p:bldP spid="232" grpId="1" animBg="1" advAuto="0"/>
      <p:bldP spid="233" grpId="0" animBg="1" advAuto="0"/>
      <p:bldP spid="233" grpId="1" animBg="1" advAuto="0"/>
      <p:bldP spid="234" grpId="0" animBg="1" advAuto="0"/>
      <p:bldP spid="234" grpId="1" animBg="1" advAuto="0"/>
      <p:bldP spid="235" grpId="0" animBg="1" advAuto="0"/>
      <p:bldP spid="235" grpId="1" animBg="1" advAuto="0"/>
      <p:bldP spid="236" grpId="0" animBg="1" advAuto="0"/>
      <p:bldP spid="236" grpId="1" animBg="1" advAuto="0"/>
      <p:bldP spid="237" grpId="0" animBg="1" advAuto="0"/>
      <p:bldP spid="237" grpId="1" animBg="1" advAuto="0"/>
      <p:bldP spid="238" grpId="0" animBg="1" advAuto="0"/>
      <p:bldP spid="238" grpId="1" animBg="1" advAuto="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rogramming with recursion: typical bugs"/>
          <p:cNvSpPr txBox="1">
            <a:spLocks noGrp="1"/>
          </p:cNvSpPr>
          <p:nvPr>
            <p:ph type="title"/>
          </p:nvPr>
        </p:nvSpPr>
        <p:spPr>
          <a:prstGeom prst="rect">
            <a:avLst/>
          </a:prstGeom>
        </p:spPr>
        <p:txBody>
          <a:bodyPr/>
          <a:lstStyle/>
          <a:p>
            <a:r>
              <a:t>Programming with recursion: typical bugs</a:t>
            </a:r>
          </a:p>
        </p:txBody>
      </p:sp>
      <p:sp>
        <p:nvSpPr>
          <p:cNvPr id="24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242" name="box-elder-bug-illustration_1500x1200.png" descr="box-elder-bug-illustration_1500x1200.png"/>
          <p:cNvPicPr>
            <a:picLocks noChangeAspect="1"/>
          </p:cNvPicPr>
          <p:nvPr/>
        </p:nvPicPr>
        <p:blipFill>
          <a:blip r:embed="rId2"/>
          <a:srcRect l="12083" t="3731" r="4144" b="5066"/>
          <a:stretch>
            <a:fillRect/>
          </a:stretch>
        </p:blipFill>
        <p:spPr>
          <a:xfrm>
            <a:off x="18812887" y="6991350"/>
            <a:ext cx="2670405" cy="2328125"/>
          </a:xfrm>
          <a:custGeom>
            <a:avLst/>
            <a:gdLst/>
            <a:ahLst/>
            <a:cxnLst>
              <a:cxn ang="0">
                <a:pos x="wd2" y="hd2"/>
              </a:cxn>
              <a:cxn ang="5400000">
                <a:pos x="wd2" y="hd2"/>
              </a:cxn>
              <a:cxn ang="10800000">
                <a:pos x="wd2" y="hd2"/>
              </a:cxn>
              <a:cxn ang="16200000">
                <a:pos x="wd2" y="hd2"/>
              </a:cxn>
            </a:cxnLst>
            <a:rect l="0" t="0" r="r" b="b"/>
            <a:pathLst>
              <a:path w="21463" h="21511" extrusionOk="0">
                <a:moveTo>
                  <a:pt x="14164" y="0"/>
                </a:moveTo>
                <a:lnTo>
                  <a:pt x="14202" y="587"/>
                </a:lnTo>
                <a:cubicBezTo>
                  <a:pt x="14224" y="909"/>
                  <a:pt x="14322" y="1695"/>
                  <a:pt x="14419" y="2332"/>
                </a:cubicBezTo>
                <a:lnTo>
                  <a:pt x="14594" y="3491"/>
                </a:lnTo>
                <a:lnTo>
                  <a:pt x="14349" y="3707"/>
                </a:lnTo>
                <a:cubicBezTo>
                  <a:pt x="14214" y="3827"/>
                  <a:pt x="14039" y="3926"/>
                  <a:pt x="13960" y="3927"/>
                </a:cubicBezTo>
                <a:cubicBezTo>
                  <a:pt x="13848" y="3929"/>
                  <a:pt x="13856" y="3982"/>
                  <a:pt x="13995" y="4158"/>
                </a:cubicBezTo>
                <a:cubicBezTo>
                  <a:pt x="14195" y="4412"/>
                  <a:pt x="14147" y="5147"/>
                  <a:pt x="13905" y="5526"/>
                </a:cubicBezTo>
                <a:cubicBezTo>
                  <a:pt x="13780" y="5723"/>
                  <a:pt x="13755" y="5719"/>
                  <a:pt x="13357" y="5493"/>
                </a:cubicBezTo>
                <a:lnTo>
                  <a:pt x="12936" y="5255"/>
                </a:lnTo>
                <a:lnTo>
                  <a:pt x="12728" y="5512"/>
                </a:lnTo>
                <a:cubicBezTo>
                  <a:pt x="12614" y="5652"/>
                  <a:pt x="12521" y="5832"/>
                  <a:pt x="12521" y="5911"/>
                </a:cubicBezTo>
                <a:cubicBezTo>
                  <a:pt x="12521" y="5991"/>
                  <a:pt x="12444" y="6225"/>
                  <a:pt x="12349" y="6432"/>
                </a:cubicBezTo>
                <a:cubicBezTo>
                  <a:pt x="12254" y="6638"/>
                  <a:pt x="12173" y="6885"/>
                  <a:pt x="12170" y="6982"/>
                </a:cubicBezTo>
                <a:cubicBezTo>
                  <a:pt x="12166" y="7123"/>
                  <a:pt x="11996" y="7161"/>
                  <a:pt x="11322" y="7169"/>
                </a:cubicBezTo>
                <a:cubicBezTo>
                  <a:pt x="10819" y="7175"/>
                  <a:pt x="10374" y="7242"/>
                  <a:pt x="10218" y="7338"/>
                </a:cubicBezTo>
                <a:cubicBezTo>
                  <a:pt x="9956" y="7499"/>
                  <a:pt x="9620" y="7395"/>
                  <a:pt x="9609" y="7147"/>
                </a:cubicBezTo>
                <a:cubicBezTo>
                  <a:pt x="9598" y="6909"/>
                  <a:pt x="9130" y="6025"/>
                  <a:pt x="8980" y="5959"/>
                </a:cubicBezTo>
                <a:cubicBezTo>
                  <a:pt x="8891" y="5920"/>
                  <a:pt x="8723" y="5959"/>
                  <a:pt x="8604" y="6047"/>
                </a:cubicBezTo>
                <a:cubicBezTo>
                  <a:pt x="7996" y="6496"/>
                  <a:pt x="7687" y="6627"/>
                  <a:pt x="7545" y="6491"/>
                </a:cubicBezTo>
                <a:cubicBezTo>
                  <a:pt x="7466" y="6416"/>
                  <a:pt x="7426" y="6256"/>
                  <a:pt x="7452" y="6139"/>
                </a:cubicBezTo>
                <a:cubicBezTo>
                  <a:pt x="7479" y="6021"/>
                  <a:pt x="7447" y="5926"/>
                  <a:pt x="7382" y="5926"/>
                </a:cubicBezTo>
                <a:cubicBezTo>
                  <a:pt x="7286" y="5926"/>
                  <a:pt x="7253" y="6303"/>
                  <a:pt x="7309" y="6751"/>
                </a:cubicBezTo>
                <a:cubicBezTo>
                  <a:pt x="7313" y="6786"/>
                  <a:pt x="7557" y="6956"/>
                  <a:pt x="7854" y="7129"/>
                </a:cubicBezTo>
                <a:cubicBezTo>
                  <a:pt x="8313" y="7396"/>
                  <a:pt x="8394" y="7493"/>
                  <a:pt x="8390" y="7767"/>
                </a:cubicBezTo>
                <a:cubicBezTo>
                  <a:pt x="8386" y="8055"/>
                  <a:pt x="8315" y="8122"/>
                  <a:pt x="7701" y="8394"/>
                </a:cubicBezTo>
                <a:cubicBezTo>
                  <a:pt x="7324" y="8561"/>
                  <a:pt x="6985" y="8733"/>
                  <a:pt x="6948" y="8775"/>
                </a:cubicBezTo>
                <a:cubicBezTo>
                  <a:pt x="6912" y="8817"/>
                  <a:pt x="6783" y="8793"/>
                  <a:pt x="6665" y="8720"/>
                </a:cubicBezTo>
                <a:cubicBezTo>
                  <a:pt x="6474" y="8603"/>
                  <a:pt x="6465" y="8609"/>
                  <a:pt x="6582" y="8772"/>
                </a:cubicBezTo>
                <a:cubicBezTo>
                  <a:pt x="6672" y="8898"/>
                  <a:pt x="6678" y="8979"/>
                  <a:pt x="6604" y="9032"/>
                </a:cubicBezTo>
                <a:cubicBezTo>
                  <a:pt x="6483" y="9118"/>
                  <a:pt x="5442" y="8995"/>
                  <a:pt x="5117" y="8856"/>
                </a:cubicBezTo>
                <a:cubicBezTo>
                  <a:pt x="4997" y="8804"/>
                  <a:pt x="4781" y="8832"/>
                  <a:pt x="4607" y="8918"/>
                </a:cubicBezTo>
                <a:cubicBezTo>
                  <a:pt x="4297" y="9072"/>
                  <a:pt x="2879" y="10665"/>
                  <a:pt x="2310" y="11500"/>
                </a:cubicBezTo>
                <a:cubicBezTo>
                  <a:pt x="2135" y="11758"/>
                  <a:pt x="1913" y="12020"/>
                  <a:pt x="1819" y="12079"/>
                </a:cubicBezTo>
                <a:cubicBezTo>
                  <a:pt x="1726" y="12139"/>
                  <a:pt x="1594" y="12274"/>
                  <a:pt x="1526" y="12384"/>
                </a:cubicBezTo>
                <a:cubicBezTo>
                  <a:pt x="1458" y="12493"/>
                  <a:pt x="1205" y="12614"/>
                  <a:pt x="964" y="12651"/>
                </a:cubicBezTo>
                <a:cubicBezTo>
                  <a:pt x="168" y="12776"/>
                  <a:pt x="-85" y="12897"/>
                  <a:pt x="23" y="13099"/>
                </a:cubicBezTo>
                <a:cubicBezTo>
                  <a:pt x="62" y="13170"/>
                  <a:pt x="146" y="13155"/>
                  <a:pt x="243" y="13062"/>
                </a:cubicBezTo>
                <a:cubicBezTo>
                  <a:pt x="330" y="12979"/>
                  <a:pt x="707" y="12899"/>
                  <a:pt x="1079" y="12882"/>
                </a:cubicBezTo>
                <a:cubicBezTo>
                  <a:pt x="1452" y="12866"/>
                  <a:pt x="1984" y="12803"/>
                  <a:pt x="2263" y="12743"/>
                </a:cubicBezTo>
                <a:cubicBezTo>
                  <a:pt x="2541" y="12683"/>
                  <a:pt x="2804" y="12658"/>
                  <a:pt x="2846" y="12688"/>
                </a:cubicBezTo>
                <a:cubicBezTo>
                  <a:pt x="2889" y="12718"/>
                  <a:pt x="2839" y="12941"/>
                  <a:pt x="2735" y="13179"/>
                </a:cubicBezTo>
                <a:cubicBezTo>
                  <a:pt x="2491" y="13739"/>
                  <a:pt x="2402" y="14432"/>
                  <a:pt x="2524" y="14800"/>
                </a:cubicBezTo>
                <a:cubicBezTo>
                  <a:pt x="2762" y="15519"/>
                  <a:pt x="4895" y="16033"/>
                  <a:pt x="5886" y="15610"/>
                </a:cubicBezTo>
                <a:cubicBezTo>
                  <a:pt x="6599" y="15307"/>
                  <a:pt x="7003" y="15211"/>
                  <a:pt x="7066" y="15328"/>
                </a:cubicBezTo>
                <a:cubicBezTo>
                  <a:pt x="7227" y="15626"/>
                  <a:pt x="5907" y="16892"/>
                  <a:pt x="3666" y="18592"/>
                </a:cubicBezTo>
                <a:cubicBezTo>
                  <a:pt x="2757" y="19281"/>
                  <a:pt x="1491" y="21126"/>
                  <a:pt x="1733" y="21404"/>
                </a:cubicBezTo>
                <a:cubicBezTo>
                  <a:pt x="1881" y="21575"/>
                  <a:pt x="1851" y="21600"/>
                  <a:pt x="2141" y="21034"/>
                </a:cubicBezTo>
                <a:cubicBezTo>
                  <a:pt x="2384" y="20560"/>
                  <a:pt x="3552" y="19186"/>
                  <a:pt x="3711" y="19186"/>
                </a:cubicBezTo>
                <a:cubicBezTo>
                  <a:pt x="3752" y="19186"/>
                  <a:pt x="4041" y="18984"/>
                  <a:pt x="4352" y="18735"/>
                </a:cubicBezTo>
                <a:cubicBezTo>
                  <a:pt x="4663" y="18486"/>
                  <a:pt x="5261" y="18073"/>
                  <a:pt x="5682" y="17818"/>
                </a:cubicBezTo>
                <a:cubicBezTo>
                  <a:pt x="6103" y="17563"/>
                  <a:pt x="6700" y="17170"/>
                  <a:pt x="7009" y="16945"/>
                </a:cubicBezTo>
                <a:cubicBezTo>
                  <a:pt x="7318" y="16721"/>
                  <a:pt x="7645" y="16487"/>
                  <a:pt x="7736" y="16425"/>
                </a:cubicBezTo>
                <a:cubicBezTo>
                  <a:pt x="8123" y="16160"/>
                  <a:pt x="9051" y="15297"/>
                  <a:pt x="9051" y="15203"/>
                </a:cubicBezTo>
                <a:cubicBezTo>
                  <a:pt x="9051" y="15147"/>
                  <a:pt x="9213" y="14993"/>
                  <a:pt x="9411" y="14859"/>
                </a:cubicBezTo>
                <a:cubicBezTo>
                  <a:pt x="9609" y="14725"/>
                  <a:pt x="9804" y="14516"/>
                  <a:pt x="9845" y="14397"/>
                </a:cubicBezTo>
                <a:cubicBezTo>
                  <a:pt x="9885" y="14277"/>
                  <a:pt x="10079" y="14021"/>
                  <a:pt x="10275" y="13828"/>
                </a:cubicBezTo>
                <a:cubicBezTo>
                  <a:pt x="10630" y="13481"/>
                  <a:pt x="11500" y="12916"/>
                  <a:pt x="11500" y="13033"/>
                </a:cubicBezTo>
                <a:cubicBezTo>
                  <a:pt x="11500" y="13066"/>
                  <a:pt x="11589" y="13039"/>
                  <a:pt x="11695" y="12974"/>
                </a:cubicBezTo>
                <a:cubicBezTo>
                  <a:pt x="11835" y="12887"/>
                  <a:pt x="11919" y="12897"/>
                  <a:pt x="12001" y="13011"/>
                </a:cubicBezTo>
                <a:cubicBezTo>
                  <a:pt x="12085" y="13127"/>
                  <a:pt x="12024" y="13487"/>
                  <a:pt x="11759" y="14444"/>
                </a:cubicBezTo>
                <a:cubicBezTo>
                  <a:pt x="11359" y="15885"/>
                  <a:pt x="11330" y="16259"/>
                  <a:pt x="11555" y="17371"/>
                </a:cubicBezTo>
                <a:cubicBezTo>
                  <a:pt x="11671" y="17947"/>
                  <a:pt x="11683" y="18194"/>
                  <a:pt x="11599" y="18309"/>
                </a:cubicBezTo>
                <a:cubicBezTo>
                  <a:pt x="11507" y="18437"/>
                  <a:pt x="11541" y="18448"/>
                  <a:pt x="11775" y="18372"/>
                </a:cubicBezTo>
                <a:cubicBezTo>
                  <a:pt x="11955" y="18313"/>
                  <a:pt x="12044" y="18217"/>
                  <a:pt x="12014" y="18115"/>
                </a:cubicBezTo>
                <a:cubicBezTo>
                  <a:pt x="11871" y="17624"/>
                  <a:pt x="12056" y="15702"/>
                  <a:pt x="12311" y="15027"/>
                </a:cubicBezTo>
                <a:cubicBezTo>
                  <a:pt x="12757" y="13845"/>
                  <a:pt x="12860" y="12889"/>
                  <a:pt x="12572" y="12615"/>
                </a:cubicBezTo>
                <a:cubicBezTo>
                  <a:pt x="12366" y="12418"/>
                  <a:pt x="12379" y="12224"/>
                  <a:pt x="12617" y="11976"/>
                </a:cubicBezTo>
                <a:cubicBezTo>
                  <a:pt x="12807" y="11779"/>
                  <a:pt x="12829" y="11780"/>
                  <a:pt x="13127" y="12024"/>
                </a:cubicBezTo>
                <a:cubicBezTo>
                  <a:pt x="13389" y="12239"/>
                  <a:pt x="13442" y="12360"/>
                  <a:pt x="13453" y="12798"/>
                </a:cubicBezTo>
                <a:cubicBezTo>
                  <a:pt x="13460" y="13084"/>
                  <a:pt x="13471" y="13411"/>
                  <a:pt x="13478" y="13524"/>
                </a:cubicBezTo>
                <a:cubicBezTo>
                  <a:pt x="13497" y="13850"/>
                  <a:pt x="14984" y="15217"/>
                  <a:pt x="15134" y="15046"/>
                </a:cubicBezTo>
                <a:cubicBezTo>
                  <a:pt x="15162" y="15014"/>
                  <a:pt x="15020" y="14871"/>
                  <a:pt x="14818" y="14727"/>
                </a:cubicBezTo>
                <a:cubicBezTo>
                  <a:pt x="14615" y="14583"/>
                  <a:pt x="14470" y="14441"/>
                  <a:pt x="14496" y="14411"/>
                </a:cubicBezTo>
                <a:cubicBezTo>
                  <a:pt x="14521" y="14382"/>
                  <a:pt x="14384" y="14188"/>
                  <a:pt x="14189" y="13982"/>
                </a:cubicBezTo>
                <a:lnTo>
                  <a:pt x="13835" y="13612"/>
                </a:lnTo>
                <a:lnTo>
                  <a:pt x="13944" y="12615"/>
                </a:lnTo>
                <a:cubicBezTo>
                  <a:pt x="14054" y="11614"/>
                  <a:pt x="14048" y="11279"/>
                  <a:pt x="13921" y="11133"/>
                </a:cubicBezTo>
                <a:cubicBezTo>
                  <a:pt x="13789" y="10981"/>
                  <a:pt x="13964" y="10854"/>
                  <a:pt x="14304" y="10854"/>
                </a:cubicBezTo>
                <a:cubicBezTo>
                  <a:pt x="14550" y="10854"/>
                  <a:pt x="14736" y="10754"/>
                  <a:pt x="14955" y="10502"/>
                </a:cubicBezTo>
                <a:cubicBezTo>
                  <a:pt x="15225" y="10191"/>
                  <a:pt x="15332" y="10150"/>
                  <a:pt x="15858" y="10150"/>
                </a:cubicBezTo>
                <a:cubicBezTo>
                  <a:pt x="16185" y="10151"/>
                  <a:pt x="16583" y="10230"/>
                  <a:pt x="16744" y="10326"/>
                </a:cubicBezTo>
                <a:cubicBezTo>
                  <a:pt x="16905" y="10423"/>
                  <a:pt x="17081" y="10502"/>
                  <a:pt x="17134" y="10502"/>
                </a:cubicBezTo>
                <a:cubicBezTo>
                  <a:pt x="17187" y="10502"/>
                  <a:pt x="17618" y="10718"/>
                  <a:pt x="18094" y="10983"/>
                </a:cubicBezTo>
                <a:cubicBezTo>
                  <a:pt x="18990" y="11481"/>
                  <a:pt x="19995" y="12223"/>
                  <a:pt x="20789" y="12967"/>
                </a:cubicBezTo>
                <a:cubicBezTo>
                  <a:pt x="21380" y="13520"/>
                  <a:pt x="21515" y="13609"/>
                  <a:pt x="21446" y="13403"/>
                </a:cubicBezTo>
                <a:cubicBezTo>
                  <a:pt x="21417" y="13314"/>
                  <a:pt x="21155" y="13039"/>
                  <a:pt x="20862" y="12791"/>
                </a:cubicBezTo>
                <a:cubicBezTo>
                  <a:pt x="20570" y="12542"/>
                  <a:pt x="20077" y="12123"/>
                  <a:pt x="19768" y="11859"/>
                </a:cubicBezTo>
                <a:cubicBezTo>
                  <a:pt x="19274" y="11437"/>
                  <a:pt x="18653" y="11067"/>
                  <a:pt x="17165" y="10312"/>
                </a:cubicBezTo>
                <a:cubicBezTo>
                  <a:pt x="16941" y="10198"/>
                  <a:pt x="16459" y="10048"/>
                  <a:pt x="16094" y="9978"/>
                </a:cubicBezTo>
                <a:cubicBezTo>
                  <a:pt x="15603" y="9884"/>
                  <a:pt x="15431" y="9804"/>
                  <a:pt x="15430" y="9666"/>
                </a:cubicBezTo>
                <a:cubicBezTo>
                  <a:pt x="15429" y="9564"/>
                  <a:pt x="15366" y="9394"/>
                  <a:pt x="15293" y="9292"/>
                </a:cubicBezTo>
                <a:cubicBezTo>
                  <a:pt x="15181" y="9137"/>
                  <a:pt x="15196" y="9053"/>
                  <a:pt x="15389" y="8753"/>
                </a:cubicBezTo>
                <a:cubicBezTo>
                  <a:pt x="15629" y="8380"/>
                  <a:pt x="15769" y="8367"/>
                  <a:pt x="16400" y="8661"/>
                </a:cubicBezTo>
                <a:cubicBezTo>
                  <a:pt x="16540" y="8727"/>
                  <a:pt x="16694" y="8769"/>
                  <a:pt x="16741" y="8757"/>
                </a:cubicBezTo>
                <a:cubicBezTo>
                  <a:pt x="16788" y="8745"/>
                  <a:pt x="16978" y="8842"/>
                  <a:pt x="17162" y="8973"/>
                </a:cubicBezTo>
                <a:cubicBezTo>
                  <a:pt x="17347" y="9104"/>
                  <a:pt x="17559" y="9212"/>
                  <a:pt x="17638" y="9212"/>
                </a:cubicBezTo>
                <a:cubicBezTo>
                  <a:pt x="17962" y="9212"/>
                  <a:pt x="19709" y="10336"/>
                  <a:pt x="20738" y="11206"/>
                </a:cubicBezTo>
                <a:cubicBezTo>
                  <a:pt x="20963" y="11396"/>
                  <a:pt x="21192" y="11550"/>
                  <a:pt x="21248" y="11551"/>
                </a:cubicBezTo>
                <a:cubicBezTo>
                  <a:pt x="21411" y="11555"/>
                  <a:pt x="20574" y="10768"/>
                  <a:pt x="20126" y="10495"/>
                </a:cubicBezTo>
                <a:cubicBezTo>
                  <a:pt x="19901" y="10358"/>
                  <a:pt x="19602" y="10128"/>
                  <a:pt x="19462" y="9985"/>
                </a:cubicBezTo>
                <a:cubicBezTo>
                  <a:pt x="19322" y="9842"/>
                  <a:pt x="18954" y="9602"/>
                  <a:pt x="18646" y="9450"/>
                </a:cubicBezTo>
                <a:cubicBezTo>
                  <a:pt x="18337" y="9297"/>
                  <a:pt x="17854" y="9056"/>
                  <a:pt x="17574" y="8911"/>
                </a:cubicBezTo>
                <a:cubicBezTo>
                  <a:pt x="17293" y="8766"/>
                  <a:pt x="16892" y="8608"/>
                  <a:pt x="16681" y="8562"/>
                </a:cubicBezTo>
                <a:cubicBezTo>
                  <a:pt x="16469" y="8517"/>
                  <a:pt x="16273" y="8437"/>
                  <a:pt x="16244" y="8383"/>
                </a:cubicBezTo>
                <a:cubicBezTo>
                  <a:pt x="16214" y="8328"/>
                  <a:pt x="16123" y="8313"/>
                  <a:pt x="16039" y="8350"/>
                </a:cubicBezTo>
                <a:cubicBezTo>
                  <a:pt x="15703" y="8498"/>
                  <a:pt x="15596" y="8183"/>
                  <a:pt x="15631" y="7121"/>
                </a:cubicBezTo>
                <a:cubicBezTo>
                  <a:pt x="15664" y="6133"/>
                  <a:pt x="15665" y="6124"/>
                  <a:pt x="15574" y="6806"/>
                </a:cubicBezTo>
                <a:cubicBezTo>
                  <a:pt x="15522" y="7193"/>
                  <a:pt x="15467" y="7668"/>
                  <a:pt x="15453" y="7862"/>
                </a:cubicBezTo>
                <a:cubicBezTo>
                  <a:pt x="15428" y="8190"/>
                  <a:pt x="15396" y="8213"/>
                  <a:pt x="15019" y="8210"/>
                </a:cubicBezTo>
                <a:cubicBezTo>
                  <a:pt x="14662" y="8208"/>
                  <a:pt x="14615" y="8176"/>
                  <a:pt x="14636" y="7950"/>
                </a:cubicBezTo>
                <a:cubicBezTo>
                  <a:pt x="14650" y="7793"/>
                  <a:pt x="14581" y="7645"/>
                  <a:pt x="14457" y="7569"/>
                </a:cubicBezTo>
                <a:cubicBezTo>
                  <a:pt x="14257" y="7445"/>
                  <a:pt x="14259" y="7438"/>
                  <a:pt x="14486" y="7085"/>
                </a:cubicBezTo>
                <a:cubicBezTo>
                  <a:pt x="14699" y="6752"/>
                  <a:pt x="14715" y="6606"/>
                  <a:pt x="14712" y="5064"/>
                </a:cubicBezTo>
                <a:cubicBezTo>
                  <a:pt x="14710" y="3401"/>
                  <a:pt x="14568" y="1858"/>
                  <a:pt x="14304" y="645"/>
                </a:cubicBezTo>
                <a:lnTo>
                  <a:pt x="14164" y="0"/>
                </a:lnTo>
                <a:close/>
                <a:moveTo>
                  <a:pt x="15411" y="2446"/>
                </a:moveTo>
                <a:cubicBezTo>
                  <a:pt x="15382" y="2479"/>
                  <a:pt x="15396" y="3026"/>
                  <a:pt x="15443" y="3660"/>
                </a:cubicBezTo>
                <a:cubicBezTo>
                  <a:pt x="15498" y="4397"/>
                  <a:pt x="15542" y="4642"/>
                  <a:pt x="15564" y="4342"/>
                </a:cubicBezTo>
                <a:cubicBezTo>
                  <a:pt x="15605" y="3800"/>
                  <a:pt x="15488" y="2357"/>
                  <a:pt x="15411" y="2446"/>
                </a:cubicBezTo>
                <a:close/>
              </a:path>
            </a:pathLst>
          </a:custGeom>
          <a:ln w="12700">
            <a:miter lim="400000"/>
          </a:ln>
        </p:spPr>
      </p:pic>
      <p:grpSp>
        <p:nvGrpSpPr>
          <p:cNvPr id="247" name="Group"/>
          <p:cNvGrpSpPr/>
          <p:nvPr/>
        </p:nvGrpSpPr>
        <p:grpSpPr>
          <a:xfrm>
            <a:off x="2063750" y="5402355"/>
            <a:ext cx="16198851" cy="5028068"/>
            <a:chOff x="361950" y="233455"/>
            <a:chExt cx="16198850" cy="5028067"/>
          </a:xfrm>
        </p:grpSpPr>
        <p:sp>
          <p:nvSpPr>
            <p:cNvPr id="243" name="public static double bad(int N)…"/>
            <p:cNvSpPr/>
            <p:nvPr/>
          </p:nvSpPr>
          <p:spPr>
            <a:xfrm>
              <a:off x="8039100" y="1041399"/>
              <a:ext cx="8521700" cy="3251201"/>
            </a:xfrm>
            <a:prstGeom prst="rect">
              <a:avLst/>
            </a:prstGeom>
            <a:solidFill>
              <a:srgbClr val="FFFFFF"/>
            </a:solidFill>
            <a:ln w="25400" cap="flat">
              <a:noFill/>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7800" tIns="177800" rIns="177800" bIns="177800" numCol="1" anchor="t">
              <a:spAutoFit/>
            </a:bodyPr>
            <a:lstStyle/>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public static double bad(int N)</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if (N == 1) return 1.0;</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return bad(1 + N/2) + 1.0/N;</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p:txBody>
        </p:sp>
        <p:sp>
          <p:nvSpPr>
            <p:cNvPr id="244" name="Try N = 2"/>
            <p:cNvSpPr txBox="1"/>
            <p:nvPr/>
          </p:nvSpPr>
          <p:spPr>
            <a:xfrm>
              <a:off x="10909299" y="4748561"/>
              <a:ext cx="1708801" cy="5129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200"/>
                </a:lnSpc>
                <a:buClr>
                  <a:srgbClr val="606060"/>
                </a:buClr>
                <a:buFont typeface="Comic Sans MS"/>
                <a:defRPr sz="2700">
                  <a:solidFill>
                    <a:srgbClr val="005493"/>
                  </a:solidFill>
                  <a:uFill>
                    <a:solidFill>
                      <a:srgbClr val="005493"/>
                    </a:solidFill>
                  </a:uFill>
                </a:defRPr>
              </a:pPr>
              <a:r>
                <a:rPr dirty="0"/>
                <a:t>Try </a:t>
              </a:r>
              <a:r>
                <a:rPr i="1" dirty="0"/>
                <a:t>N</a:t>
              </a:r>
              <a:r>
                <a:rPr dirty="0"/>
                <a:t> = 2</a:t>
              </a:r>
              <a:r>
                <a:rPr lang="en-US" dirty="0"/>
                <a:t>s</a:t>
              </a:r>
              <a:endParaRPr dirty="0"/>
            </a:p>
          </p:txBody>
        </p:sp>
        <p:sp>
          <p:nvSpPr>
            <p:cNvPr id="245" name="No convergence…"/>
            <p:cNvSpPr txBox="1"/>
            <p:nvPr/>
          </p:nvSpPr>
          <p:spPr>
            <a:xfrm>
              <a:off x="4303920" y="952499"/>
              <a:ext cx="3682982" cy="1244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p>
              <a:pPr>
                <a:lnSpc>
                  <a:spcPts val="3700"/>
                </a:lnSpc>
                <a:buClr>
                  <a:srgbClr val="606060"/>
                </a:buClr>
                <a:buFont typeface="Comic Sans MS"/>
                <a:defRPr sz="3100" b="1">
                  <a:uFill>
                    <a:solidFill>
                      <a:srgbClr val="000000"/>
                    </a:solidFill>
                  </a:uFill>
                  <a:latin typeface="Lucida Grande"/>
                  <a:ea typeface="Lucida Grande"/>
                  <a:cs typeface="Lucida Grande"/>
                  <a:sym typeface="Lucida Grande"/>
                </a:defRPr>
              </a:pPr>
              <a:r>
                <a:t>No convergence</a:t>
              </a:r>
            </a:p>
            <a:p>
              <a:pPr>
                <a:lnSpc>
                  <a:spcPts val="3700"/>
                </a:lnSpc>
                <a:buClr>
                  <a:srgbClr val="606060"/>
                </a:buClr>
                <a:buFont typeface="Comic Sans MS"/>
                <a:defRPr sz="3100" b="1">
                  <a:uFill>
                    <a:solidFill>
                      <a:srgbClr val="000000"/>
                    </a:solidFill>
                  </a:uFill>
                  <a:latin typeface="Lucida Grande"/>
                  <a:ea typeface="Lucida Grande"/>
                  <a:cs typeface="Lucida Grande"/>
                  <a:sym typeface="Lucida Grande"/>
                </a:defRPr>
              </a:pPr>
              <a:r>
                <a:t>guarantee</a:t>
              </a:r>
            </a:p>
          </p:txBody>
        </p:sp>
        <p:pic>
          <p:nvPicPr>
            <p:cNvPr id="246" name="ar123650900405673.png" descr="ar123650900405673.png"/>
            <p:cNvPicPr>
              <a:picLocks noChangeAspect="1"/>
            </p:cNvPicPr>
            <p:nvPr/>
          </p:nvPicPr>
          <p:blipFill>
            <a:blip r:embed="rId3"/>
            <a:srcRect l="11585" t="9010" r="2656" b="3745"/>
            <a:stretch>
              <a:fillRect/>
            </a:stretch>
          </p:blipFill>
          <p:spPr>
            <a:xfrm>
              <a:off x="361950" y="233455"/>
              <a:ext cx="2679248" cy="2260309"/>
            </a:xfrm>
            <a:custGeom>
              <a:avLst/>
              <a:gdLst/>
              <a:ahLst/>
              <a:cxnLst>
                <a:cxn ang="0">
                  <a:pos x="wd2" y="hd2"/>
                </a:cxn>
                <a:cxn ang="5400000">
                  <a:pos x="wd2" y="hd2"/>
                </a:cxn>
                <a:cxn ang="10800000">
                  <a:pos x="wd2" y="hd2"/>
                </a:cxn>
                <a:cxn ang="16200000">
                  <a:pos x="wd2" y="hd2"/>
                </a:cxn>
              </a:cxnLst>
              <a:rect l="0" t="0" r="r" b="b"/>
              <a:pathLst>
                <a:path w="21579" h="21468" extrusionOk="0">
                  <a:moveTo>
                    <a:pt x="6051" y="2"/>
                  </a:moveTo>
                  <a:cubicBezTo>
                    <a:pt x="6008" y="-7"/>
                    <a:pt x="5973" y="7"/>
                    <a:pt x="5945" y="40"/>
                  </a:cubicBezTo>
                  <a:cubicBezTo>
                    <a:pt x="5914" y="78"/>
                    <a:pt x="6120" y="364"/>
                    <a:pt x="6403" y="677"/>
                  </a:cubicBezTo>
                  <a:cubicBezTo>
                    <a:pt x="6911" y="1240"/>
                    <a:pt x="6917" y="1253"/>
                    <a:pt x="7000" y="2196"/>
                  </a:cubicBezTo>
                  <a:cubicBezTo>
                    <a:pt x="7046" y="2720"/>
                    <a:pt x="7164" y="3586"/>
                    <a:pt x="7262" y="4119"/>
                  </a:cubicBezTo>
                  <a:lnTo>
                    <a:pt x="7441" y="5087"/>
                  </a:lnTo>
                  <a:lnTo>
                    <a:pt x="6965" y="6203"/>
                  </a:lnTo>
                  <a:cubicBezTo>
                    <a:pt x="6703" y="6818"/>
                    <a:pt x="6429" y="7634"/>
                    <a:pt x="6355" y="8012"/>
                  </a:cubicBezTo>
                  <a:cubicBezTo>
                    <a:pt x="6243" y="8582"/>
                    <a:pt x="6186" y="8693"/>
                    <a:pt x="6025" y="8657"/>
                  </a:cubicBezTo>
                  <a:cubicBezTo>
                    <a:pt x="5919" y="8633"/>
                    <a:pt x="5600" y="8601"/>
                    <a:pt x="5319" y="8585"/>
                  </a:cubicBezTo>
                  <a:cubicBezTo>
                    <a:pt x="5038" y="8570"/>
                    <a:pt x="4738" y="8530"/>
                    <a:pt x="4654" y="8495"/>
                  </a:cubicBezTo>
                  <a:cubicBezTo>
                    <a:pt x="3650" y="8079"/>
                    <a:pt x="3097" y="7933"/>
                    <a:pt x="2890" y="8031"/>
                  </a:cubicBezTo>
                  <a:cubicBezTo>
                    <a:pt x="2663" y="8139"/>
                    <a:pt x="2665" y="8141"/>
                    <a:pt x="2928" y="8148"/>
                  </a:cubicBezTo>
                  <a:cubicBezTo>
                    <a:pt x="3076" y="8152"/>
                    <a:pt x="3255" y="8238"/>
                    <a:pt x="3328" y="8340"/>
                  </a:cubicBezTo>
                  <a:cubicBezTo>
                    <a:pt x="3400" y="8443"/>
                    <a:pt x="3515" y="8503"/>
                    <a:pt x="3583" y="8472"/>
                  </a:cubicBezTo>
                  <a:cubicBezTo>
                    <a:pt x="3652" y="8441"/>
                    <a:pt x="3835" y="8495"/>
                    <a:pt x="3989" y="8589"/>
                  </a:cubicBezTo>
                  <a:cubicBezTo>
                    <a:pt x="4143" y="8683"/>
                    <a:pt x="4325" y="8759"/>
                    <a:pt x="4395" y="8759"/>
                  </a:cubicBezTo>
                  <a:cubicBezTo>
                    <a:pt x="4466" y="8759"/>
                    <a:pt x="4653" y="8877"/>
                    <a:pt x="4811" y="9023"/>
                  </a:cubicBezTo>
                  <a:cubicBezTo>
                    <a:pt x="4983" y="9182"/>
                    <a:pt x="5252" y="9295"/>
                    <a:pt x="5485" y="9302"/>
                  </a:cubicBezTo>
                  <a:cubicBezTo>
                    <a:pt x="5699" y="9308"/>
                    <a:pt x="5898" y="9344"/>
                    <a:pt x="5929" y="9381"/>
                  </a:cubicBezTo>
                  <a:cubicBezTo>
                    <a:pt x="5961" y="9417"/>
                    <a:pt x="6002" y="9677"/>
                    <a:pt x="6022" y="9957"/>
                  </a:cubicBezTo>
                  <a:cubicBezTo>
                    <a:pt x="6067" y="10582"/>
                    <a:pt x="5931" y="10673"/>
                    <a:pt x="5460" y="10334"/>
                  </a:cubicBezTo>
                  <a:cubicBezTo>
                    <a:pt x="4763" y="9834"/>
                    <a:pt x="3986" y="10077"/>
                    <a:pt x="2861" y="11145"/>
                  </a:cubicBezTo>
                  <a:lnTo>
                    <a:pt x="2250" y="11725"/>
                  </a:lnTo>
                  <a:lnTo>
                    <a:pt x="1739" y="11529"/>
                  </a:lnTo>
                  <a:cubicBezTo>
                    <a:pt x="1458" y="11422"/>
                    <a:pt x="1089" y="11265"/>
                    <a:pt x="921" y="11182"/>
                  </a:cubicBezTo>
                  <a:cubicBezTo>
                    <a:pt x="752" y="11100"/>
                    <a:pt x="476" y="11007"/>
                    <a:pt x="307" y="10975"/>
                  </a:cubicBezTo>
                  <a:lnTo>
                    <a:pt x="0" y="10919"/>
                  </a:lnTo>
                  <a:lnTo>
                    <a:pt x="332" y="11100"/>
                  </a:lnTo>
                  <a:cubicBezTo>
                    <a:pt x="516" y="11200"/>
                    <a:pt x="654" y="11344"/>
                    <a:pt x="639" y="11420"/>
                  </a:cubicBezTo>
                  <a:cubicBezTo>
                    <a:pt x="610" y="11570"/>
                    <a:pt x="1341" y="11826"/>
                    <a:pt x="2148" y="11948"/>
                  </a:cubicBezTo>
                  <a:cubicBezTo>
                    <a:pt x="2582" y="12013"/>
                    <a:pt x="2752" y="11971"/>
                    <a:pt x="3273" y="11676"/>
                  </a:cubicBezTo>
                  <a:cubicBezTo>
                    <a:pt x="3611" y="11485"/>
                    <a:pt x="4093" y="11163"/>
                    <a:pt x="4344" y="10960"/>
                  </a:cubicBezTo>
                  <a:lnTo>
                    <a:pt x="4801" y="10591"/>
                  </a:lnTo>
                  <a:lnTo>
                    <a:pt x="5060" y="10832"/>
                  </a:lnTo>
                  <a:cubicBezTo>
                    <a:pt x="5202" y="10964"/>
                    <a:pt x="5318" y="11109"/>
                    <a:pt x="5319" y="11152"/>
                  </a:cubicBezTo>
                  <a:cubicBezTo>
                    <a:pt x="5320" y="11196"/>
                    <a:pt x="5385" y="11410"/>
                    <a:pt x="5463" y="11631"/>
                  </a:cubicBezTo>
                  <a:cubicBezTo>
                    <a:pt x="5575" y="11946"/>
                    <a:pt x="5582" y="12179"/>
                    <a:pt x="5498" y="12717"/>
                  </a:cubicBezTo>
                  <a:cubicBezTo>
                    <a:pt x="5408" y="13291"/>
                    <a:pt x="5418" y="13439"/>
                    <a:pt x="5552" y="13618"/>
                  </a:cubicBezTo>
                  <a:cubicBezTo>
                    <a:pt x="5699" y="13813"/>
                    <a:pt x="5689" y="13858"/>
                    <a:pt x="5428" y="14179"/>
                  </a:cubicBezTo>
                  <a:cubicBezTo>
                    <a:pt x="5271" y="14372"/>
                    <a:pt x="5111" y="14708"/>
                    <a:pt x="5073" y="14929"/>
                  </a:cubicBezTo>
                  <a:cubicBezTo>
                    <a:pt x="5014" y="15273"/>
                    <a:pt x="4958" y="15338"/>
                    <a:pt x="4676" y="15370"/>
                  </a:cubicBezTo>
                  <a:cubicBezTo>
                    <a:pt x="4347" y="15408"/>
                    <a:pt x="4252" y="15549"/>
                    <a:pt x="4456" y="15698"/>
                  </a:cubicBezTo>
                  <a:cubicBezTo>
                    <a:pt x="4654" y="15842"/>
                    <a:pt x="4235" y="16237"/>
                    <a:pt x="3884" y="16237"/>
                  </a:cubicBezTo>
                  <a:cubicBezTo>
                    <a:pt x="3703" y="16237"/>
                    <a:pt x="3339" y="16348"/>
                    <a:pt x="3075" y="16486"/>
                  </a:cubicBezTo>
                  <a:cubicBezTo>
                    <a:pt x="2681" y="16692"/>
                    <a:pt x="2617" y="16767"/>
                    <a:pt x="2717" y="16908"/>
                  </a:cubicBezTo>
                  <a:cubicBezTo>
                    <a:pt x="2886" y="17148"/>
                    <a:pt x="2994" y="17127"/>
                    <a:pt x="3344" y="16780"/>
                  </a:cubicBezTo>
                  <a:cubicBezTo>
                    <a:pt x="3599" y="16527"/>
                    <a:pt x="3751" y="16478"/>
                    <a:pt x="4302" y="16478"/>
                  </a:cubicBezTo>
                  <a:cubicBezTo>
                    <a:pt x="5004" y="16478"/>
                    <a:pt x="5370" y="16718"/>
                    <a:pt x="5370" y="17180"/>
                  </a:cubicBezTo>
                  <a:cubicBezTo>
                    <a:pt x="5370" y="17397"/>
                    <a:pt x="5937" y="17805"/>
                    <a:pt x="6240" y="17805"/>
                  </a:cubicBezTo>
                  <a:cubicBezTo>
                    <a:pt x="6471" y="17805"/>
                    <a:pt x="6727" y="18364"/>
                    <a:pt x="6677" y="18763"/>
                  </a:cubicBezTo>
                  <a:cubicBezTo>
                    <a:pt x="6653" y="18958"/>
                    <a:pt x="6672" y="19091"/>
                    <a:pt x="6719" y="19057"/>
                  </a:cubicBezTo>
                  <a:cubicBezTo>
                    <a:pt x="6766" y="19023"/>
                    <a:pt x="6843" y="19122"/>
                    <a:pt x="6892" y="19275"/>
                  </a:cubicBezTo>
                  <a:cubicBezTo>
                    <a:pt x="6966" y="19512"/>
                    <a:pt x="6989" y="19461"/>
                    <a:pt x="7051" y="18932"/>
                  </a:cubicBezTo>
                  <a:cubicBezTo>
                    <a:pt x="7095" y="18564"/>
                    <a:pt x="7084" y="18216"/>
                    <a:pt x="7023" y="18080"/>
                  </a:cubicBezTo>
                  <a:cubicBezTo>
                    <a:pt x="6814" y="17621"/>
                    <a:pt x="6939" y="17387"/>
                    <a:pt x="7416" y="17345"/>
                  </a:cubicBezTo>
                  <a:cubicBezTo>
                    <a:pt x="7934" y="17301"/>
                    <a:pt x="8223" y="16955"/>
                    <a:pt x="8391" y="16184"/>
                  </a:cubicBezTo>
                  <a:cubicBezTo>
                    <a:pt x="8523" y="15576"/>
                    <a:pt x="8827" y="15471"/>
                    <a:pt x="9132" y="15928"/>
                  </a:cubicBezTo>
                  <a:cubicBezTo>
                    <a:pt x="9396" y="16323"/>
                    <a:pt x="9535" y="16318"/>
                    <a:pt x="10085" y="15879"/>
                  </a:cubicBezTo>
                  <a:cubicBezTo>
                    <a:pt x="10639" y="15436"/>
                    <a:pt x="10840" y="15428"/>
                    <a:pt x="11450" y="15830"/>
                  </a:cubicBezTo>
                  <a:cubicBezTo>
                    <a:pt x="11929" y="16146"/>
                    <a:pt x="11930" y="16148"/>
                    <a:pt x="11856" y="16644"/>
                  </a:cubicBezTo>
                  <a:cubicBezTo>
                    <a:pt x="11762" y="17277"/>
                    <a:pt x="11789" y="19149"/>
                    <a:pt x="11897" y="19494"/>
                  </a:cubicBezTo>
                  <a:cubicBezTo>
                    <a:pt x="11943" y="19638"/>
                    <a:pt x="11934" y="20022"/>
                    <a:pt x="11878" y="20346"/>
                  </a:cubicBezTo>
                  <a:cubicBezTo>
                    <a:pt x="11784" y="20887"/>
                    <a:pt x="11794" y="20961"/>
                    <a:pt x="12016" y="21239"/>
                  </a:cubicBezTo>
                  <a:cubicBezTo>
                    <a:pt x="12297" y="21593"/>
                    <a:pt x="12375" y="21546"/>
                    <a:pt x="12380" y="21021"/>
                  </a:cubicBezTo>
                  <a:cubicBezTo>
                    <a:pt x="12382" y="20811"/>
                    <a:pt x="12419" y="20575"/>
                    <a:pt x="12460" y="20497"/>
                  </a:cubicBezTo>
                  <a:cubicBezTo>
                    <a:pt x="12501" y="20418"/>
                    <a:pt x="12470" y="20147"/>
                    <a:pt x="12393" y="19894"/>
                  </a:cubicBezTo>
                  <a:cubicBezTo>
                    <a:pt x="12161" y="19138"/>
                    <a:pt x="12039" y="18406"/>
                    <a:pt x="12134" y="18337"/>
                  </a:cubicBezTo>
                  <a:cubicBezTo>
                    <a:pt x="12253" y="18250"/>
                    <a:pt x="12247" y="16151"/>
                    <a:pt x="12128" y="16064"/>
                  </a:cubicBezTo>
                  <a:cubicBezTo>
                    <a:pt x="12076" y="16026"/>
                    <a:pt x="12004" y="15835"/>
                    <a:pt x="11968" y="15642"/>
                  </a:cubicBezTo>
                  <a:cubicBezTo>
                    <a:pt x="11932" y="15448"/>
                    <a:pt x="11720" y="15043"/>
                    <a:pt x="11495" y="14741"/>
                  </a:cubicBezTo>
                  <a:cubicBezTo>
                    <a:pt x="10774" y="13776"/>
                    <a:pt x="11115" y="13505"/>
                    <a:pt x="12396" y="14025"/>
                  </a:cubicBezTo>
                  <a:cubicBezTo>
                    <a:pt x="12780" y="14180"/>
                    <a:pt x="13198" y="14278"/>
                    <a:pt x="13326" y="14243"/>
                  </a:cubicBezTo>
                  <a:cubicBezTo>
                    <a:pt x="13590" y="14172"/>
                    <a:pt x="13790" y="14280"/>
                    <a:pt x="14512" y="14892"/>
                  </a:cubicBezTo>
                  <a:cubicBezTo>
                    <a:pt x="14823" y="15155"/>
                    <a:pt x="15150" y="15332"/>
                    <a:pt x="15350" y="15340"/>
                  </a:cubicBezTo>
                  <a:cubicBezTo>
                    <a:pt x="15587" y="15350"/>
                    <a:pt x="15836" y="15518"/>
                    <a:pt x="16251" y="15947"/>
                  </a:cubicBezTo>
                  <a:cubicBezTo>
                    <a:pt x="16566" y="16273"/>
                    <a:pt x="16826" y="16599"/>
                    <a:pt x="16826" y="16674"/>
                  </a:cubicBezTo>
                  <a:cubicBezTo>
                    <a:pt x="16827" y="16750"/>
                    <a:pt x="16938" y="16900"/>
                    <a:pt x="17076" y="17006"/>
                  </a:cubicBezTo>
                  <a:lnTo>
                    <a:pt x="17325" y="17198"/>
                  </a:lnTo>
                  <a:lnTo>
                    <a:pt x="17216" y="16810"/>
                  </a:lnTo>
                  <a:cubicBezTo>
                    <a:pt x="17155" y="16596"/>
                    <a:pt x="17029" y="16316"/>
                    <a:pt x="16938" y="16192"/>
                  </a:cubicBezTo>
                  <a:cubicBezTo>
                    <a:pt x="16641" y="15785"/>
                    <a:pt x="15402" y="14931"/>
                    <a:pt x="13809" y="14036"/>
                  </a:cubicBezTo>
                  <a:cubicBezTo>
                    <a:pt x="13157" y="13669"/>
                    <a:pt x="13107" y="13632"/>
                    <a:pt x="13070" y="13504"/>
                  </a:cubicBezTo>
                  <a:cubicBezTo>
                    <a:pt x="13033" y="13373"/>
                    <a:pt x="13141" y="13235"/>
                    <a:pt x="14253" y="11967"/>
                  </a:cubicBezTo>
                  <a:cubicBezTo>
                    <a:pt x="14655" y="11508"/>
                    <a:pt x="14985" y="11085"/>
                    <a:pt x="14985" y="11032"/>
                  </a:cubicBezTo>
                  <a:cubicBezTo>
                    <a:pt x="14985" y="10863"/>
                    <a:pt x="15531" y="10615"/>
                    <a:pt x="15957" y="10587"/>
                  </a:cubicBezTo>
                  <a:cubicBezTo>
                    <a:pt x="16705" y="10537"/>
                    <a:pt x="18107" y="9507"/>
                    <a:pt x="18786" y="8510"/>
                  </a:cubicBezTo>
                  <a:lnTo>
                    <a:pt x="19112" y="8035"/>
                  </a:lnTo>
                  <a:lnTo>
                    <a:pt x="19956" y="8035"/>
                  </a:lnTo>
                  <a:cubicBezTo>
                    <a:pt x="20459" y="8035"/>
                    <a:pt x="20832" y="7982"/>
                    <a:pt x="20873" y="7903"/>
                  </a:cubicBezTo>
                  <a:cubicBezTo>
                    <a:pt x="20911" y="7830"/>
                    <a:pt x="21096" y="7791"/>
                    <a:pt x="21282" y="7816"/>
                  </a:cubicBezTo>
                  <a:cubicBezTo>
                    <a:pt x="21469" y="7842"/>
                    <a:pt x="21600" y="7828"/>
                    <a:pt x="21576" y="7782"/>
                  </a:cubicBezTo>
                  <a:cubicBezTo>
                    <a:pt x="21481" y="7600"/>
                    <a:pt x="20988" y="7553"/>
                    <a:pt x="20582" y="7688"/>
                  </a:cubicBezTo>
                  <a:cubicBezTo>
                    <a:pt x="20081" y="7855"/>
                    <a:pt x="20019" y="7868"/>
                    <a:pt x="19323" y="7896"/>
                  </a:cubicBezTo>
                  <a:cubicBezTo>
                    <a:pt x="18876" y="7913"/>
                    <a:pt x="18735" y="7982"/>
                    <a:pt x="18351" y="8378"/>
                  </a:cubicBezTo>
                  <a:cubicBezTo>
                    <a:pt x="17601" y="9151"/>
                    <a:pt x="16819" y="9724"/>
                    <a:pt x="16519" y="9724"/>
                  </a:cubicBezTo>
                  <a:cubicBezTo>
                    <a:pt x="16064" y="9724"/>
                    <a:pt x="15975" y="9470"/>
                    <a:pt x="15951" y="8118"/>
                  </a:cubicBezTo>
                  <a:cubicBezTo>
                    <a:pt x="15937" y="7402"/>
                    <a:pt x="15861" y="6650"/>
                    <a:pt x="15768" y="6316"/>
                  </a:cubicBezTo>
                  <a:cubicBezTo>
                    <a:pt x="15681" y="6001"/>
                    <a:pt x="15634" y="5743"/>
                    <a:pt x="15663" y="5743"/>
                  </a:cubicBezTo>
                  <a:cubicBezTo>
                    <a:pt x="15692" y="5743"/>
                    <a:pt x="15622" y="5590"/>
                    <a:pt x="15509" y="5404"/>
                  </a:cubicBezTo>
                  <a:cubicBezTo>
                    <a:pt x="15397" y="5218"/>
                    <a:pt x="15276" y="4933"/>
                    <a:pt x="15241" y="4771"/>
                  </a:cubicBezTo>
                  <a:cubicBezTo>
                    <a:pt x="15150" y="4349"/>
                    <a:pt x="13992" y="2681"/>
                    <a:pt x="13726" y="2588"/>
                  </a:cubicBezTo>
                  <a:cubicBezTo>
                    <a:pt x="13241" y="2419"/>
                    <a:pt x="11854" y="2494"/>
                    <a:pt x="11053" y="2732"/>
                  </a:cubicBezTo>
                  <a:cubicBezTo>
                    <a:pt x="10146" y="3001"/>
                    <a:pt x="9520" y="3331"/>
                    <a:pt x="8547" y="4051"/>
                  </a:cubicBezTo>
                  <a:cubicBezTo>
                    <a:pt x="8186" y="4319"/>
                    <a:pt x="7858" y="4537"/>
                    <a:pt x="7819" y="4537"/>
                  </a:cubicBezTo>
                  <a:cubicBezTo>
                    <a:pt x="7779" y="4537"/>
                    <a:pt x="7667" y="4392"/>
                    <a:pt x="7569" y="4217"/>
                  </a:cubicBezTo>
                  <a:cubicBezTo>
                    <a:pt x="7446" y="3994"/>
                    <a:pt x="7372" y="3532"/>
                    <a:pt x="7326" y="2679"/>
                  </a:cubicBezTo>
                  <a:lnTo>
                    <a:pt x="7262" y="1454"/>
                  </a:lnTo>
                  <a:lnTo>
                    <a:pt x="6761" y="771"/>
                  </a:lnTo>
                  <a:cubicBezTo>
                    <a:pt x="6388" y="263"/>
                    <a:pt x="6180" y="31"/>
                    <a:pt x="6051" y="2"/>
                  </a:cubicBezTo>
                  <a:close/>
                  <a:moveTo>
                    <a:pt x="17379" y="17398"/>
                  </a:moveTo>
                  <a:cubicBezTo>
                    <a:pt x="17353" y="17417"/>
                    <a:pt x="17338" y="17454"/>
                    <a:pt x="17338" y="17508"/>
                  </a:cubicBezTo>
                  <a:cubicBezTo>
                    <a:pt x="17338" y="17703"/>
                    <a:pt x="17498" y="17746"/>
                    <a:pt x="17587" y="17575"/>
                  </a:cubicBezTo>
                  <a:cubicBezTo>
                    <a:pt x="17618" y="17516"/>
                    <a:pt x="17575" y="17436"/>
                    <a:pt x="17491" y="17398"/>
                  </a:cubicBezTo>
                  <a:cubicBezTo>
                    <a:pt x="17445" y="17377"/>
                    <a:pt x="17406" y="17379"/>
                    <a:pt x="17379" y="17398"/>
                  </a:cubicBezTo>
                  <a:close/>
                  <a:moveTo>
                    <a:pt x="6482" y="19385"/>
                  </a:moveTo>
                  <a:cubicBezTo>
                    <a:pt x="6476" y="19370"/>
                    <a:pt x="6435" y="19404"/>
                    <a:pt x="6358" y="19479"/>
                  </a:cubicBezTo>
                  <a:cubicBezTo>
                    <a:pt x="6264" y="19570"/>
                    <a:pt x="6188" y="19692"/>
                    <a:pt x="6188" y="19750"/>
                  </a:cubicBezTo>
                  <a:cubicBezTo>
                    <a:pt x="6188" y="19935"/>
                    <a:pt x="6279" y="19865"/>
                    <a:pt x="6406" y="19584"/>
                  </a:cubicBezTo>
                  <a:cubicBezTo>
                    <a:pt x="6461" y="19461"/>
                    <a:pt x="6489" y="19399"/>
                    <a:pt x="6482" y="19385"/>
                  </a:cubicBezTo>
                  <a:close/>
                </a:path>
              </a:pathLst>
            </a:custGeom>
            <a:ln w="12700" cap="flat">
              <a:noFill/>
              <a:miter lim="400000"/>
            </a:ln>
            <a:effectLst/>
          </p:spPr>
        </p:pic>
      </p:grpSp>
      <p:grpSp>
        <p:nvGrpSpPr>
          <p:cNvPr id="251" name="Group"/>
          <p:cNvGrpSpPr/>
          <p:nvPr/>
        </p:nvGrpSpPr>
        <p:grpSpPr>
          <a:xfrm>
            <a:off x="2844303" y="2273300"/>
            <a:ext cx="17399497" cy="2645966"/>
            <a:chOff x="0" y="0"/>
            <a:chExt cx="17399496" cy="2645965"/>
          </a:xfrm>
        </p:grpSpPr>
        <p:sp>
          <p:nvSpPr>
            <p:cNvPr id="248" name="public static double bad(int N)…"/>
            <p:cNvSpPr/>
            <p:nvPr/>
          </p:nvSpPr>
          <p:spPr>
            <a:xfrm>
              <a:off x="4162127" y="4365"/>
              <a:ext cx="8470901" cy="2641601"/>
            </a:xfrm>
            <a:prstGeom prst="rect">
              <a:avLst/>
            </a:prstGeom>
            <a:solidFill>
              <a:srgbClr val="FFFFFF"/>
            </a:solidFill>
            <a:ln w="25400" cap="flat">
              <a:noFill/>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7800" tIns="177800" rIns="177800" bIns="177800" numCol="1" anchor="t">
              <a:spAutoFit/>
            </a:bodyPr>
            <a:lstStyle/>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public static double bad(int N)</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return bad(N-1) + 1.0/N;</a:t>
              </a:r>
            </a:p>
            <a:p>
              <a:pPr marL="10159" marR="10159" algn="l">
                <a:lnSpc>
                  <a:spcPts val="48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p:txBody>
        </p:sp>
        <p:sp>
          <p:nvSpPr>
            <p:cNvPr id="249" name="Missing base case"/>
            <p:cNvSpPr txBox="1"/>
            <p:nvPr/>
          </p:nvSpPr>
          <p:spPr>
            <a:xfrm>
              <a:off x="0" y="0"/>
              <a:ext cx="3993828" cy="774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700"/>
                </a:lnSpc>
                <a:buClr>
                  <a:srgbClr val="606060"/>
                </a:buClr>
                <a:buFont typeface="Comic Sans MS"/>
                <a:defRPr sz="3100" b="1">
                  <a:uFill>
                    <a:solidFill>
                      <a:srgbClr val="000000"/>
                    </a:solidFill>
                  </a:uFill>
                  <a:latin typeface="Lucida Grande"/>
                  <a:ea typeface="Lucida Grande"/>
                  <a:cs typeface="Lucida Grande"/>
                  <a:sym typeface="Lucida Grande"/>
                </a:defRPr>
              </a:lvl1pPr>
            </a:lstStyle>
            <a:p>
              <a:r>
                <a:t>Missing base case</a:t>
              </a:r>
            </a:p>
          </p:txBody>
        </p:sp>
        <p:pic>
          <p:nvPicPr>
            <p:cNvPr id="250" name="kissing-bug-illustration_1792x1318.png" descr="kissing-bug-illustration_1792x1318.png"/>
            <p:cNvPicPr>
              <a:picLocks noChangeAspect="1"/>
            </p:cNvPicPr>
            <p:nvPr/>
          </p:nvPicPr>
          <p:blipFill>
            <a:blip r:embed="rId4"/>
            <a:srcRect l="16984" t="10947" r="5343" b="26562"/>
            <a:stretch>
              <a:fillRect/>
            </a:stretch>
          </p:blipFill>
          <p:spPr>
            <a:xfrm>
              <a:off x="14815046" y="571735"/>
              <a:ext cx="2584451" cy="1523765"/>
            </a:xfrm>
            <a:custGeom>
              <a:avLst/>
              <a:gdLst/>
              <a:ahLst/>
              <a:cxnLst>
                <a:cxn ang="0">
                  <a:pos x="wd2" y="hd2"/>
                </a:cxn>
                <a:cxn ang="5400000">
                  <a:pos x="wd2" y="hd2"/>
                </a:cxn>
                <a:cxn ang="10800000">
                  <a:pos x="wd2" y="hd2"/>
                </a:cxn>
                <a:cxn ang="16200000">
                  <a:pos x="wd2" y="hd2"/>
                </a:cxn>
              </a:cxnLst>
              <a:rect l="0" t="0" r="r" b="b"/>
              <a:pathLst>
                <a:path w="21600" h="21588" extrusionOk="0">
                  <a:moveTo>
                    <a:pt x="17746" y="3"/>
                  </a:moveTo>
                  <a:cubicBezTo>
                    <a:pt x="17208" y="-12"/>
                    <a:pt x="16601" y="44"/>
                    <a:pt x="16117" y="177"/>
                  </a:cubicBezTo>
                  <a:cubicBezTo>
                    <a:pt x="15411" y="371"/>
                    <a:pt x="13827" y="1169"/>
                    <a:pt x="12903" y="1791"/>
                  </a:cubicBezTo>
                  <a:cubicBezTo>
                    <a:pt x="12585" y="2004"/>
                    <a:pt x="12221" y="2132"/>
                    <a:pt x="12094" y="2077"/>
                  </a:cubicBezTo>
                  <a:cubicBezTo>
                    <a:pt x="11966" y="2023"/>
                    <a:pt x="11724" y="2093"/>
                    <a:pt x="11556" y="2229"/>
                  </a:cubicBezTo>
                  <a:cubicBezTo>
                    <a:pt x="11388" y="2365"/>
                    <a:pt x="10520" y="2610"/>
                    <a:pt x="9626" y="2775"/>
                  </a:cubicBezTo>
                  <a:cubicBezTo>
                    <a:pt x="8732" y="2939"/>
                    <a:pt x="7826" y="3173"/>
                    <a:pt x="7612" y="3292"/>
                  </a:cubicBezTo>
                  <a:cubicBezTo>
                    <a:pt x="7280" y="3478"/>
                    <a:pt x="7222" y="3587"/>
                    <a:pt x="7208" y="4085"/>
                  </a:cubicBezTo>
                  <a:cubicBezTo>
                    <a:pt x="7198" y="4403"/>
                    <a:pt x="7166" y="4779"/>
                    <a:pt x="7135" y="4917"/>
                  </a:cubicBezTo>
                  <a:cubicBezTo>
                    <a:pt x="7104" y="5054"/>
                    <a:pt x="6527" y="5505"/>
                    <a:pt x="5854" y="5923"/>
                  </a:cubicBezTo>
                  <a:cubicBezTo>
                    <a:pt x="5182" y="6342"/>
                    <a:pt x="4377" y="6942"/>
                    <a:pt x="4067" y="7256"/>
                  </a:cubicBezTo>
                  <a:cubicBezTo>
                    <a:pt x="3530" y="7799"/>
                    <a:pt x="3502" y="7863"/>
                    <a:pt x="3496" y="8588"/>
                  </a:cubicBezTo>
                  <a:cubicBezTo>
                    <a:pt x="3489" y="9409"/>
                    <a:pt x="3527" y="9445"/>
                    <a:pt x="4315" y="9359"/>
                  </a:cubicBezTo>
                  <a:cubicBezTo>
                    <a:pt x="4470" y="9342"/>
                    <a:pt x="4624" y="9403"/>
                    <a:pt x="4657" y="9494"/>
                  </a:cubicBezTo>
                  <a:cubicBezTo>
                    <a:pt x="4784" y="9842"/>
                    <a:pt x="4215" y="10384"/>
                    <a:pt x="3426" y="10663"/>
                  </a:cubicBezTo>
                  <a:cubicBezTo>
                    <a:pt x="2977" y="10823"/>
                    <a:pt x="2313" y="11157"/>
                    <a:pt x="1950" y="11405"/>
                  </a:cubicBezTo>
                  <a:cubicBezTo>
                    <a:pt x="1587" y="11654"/>
                    <a:pt x="1252" y="11818"/>
                    <a:pt x="1207" y="11771"/>
                  </a:cubicBezTo>
                  <a:cubicBezTo>
                    <a:pt x="1162" y="11724"/>
                    <a:pt x="1253" y="11079"/>
                    <a:pt x="1410" y="10343"/>
                  </a:cubicBezTo>
                  <a:cubicBezTo>
                    <a:pt x="1691" y="9015"/>
                    <a:pt x="1691" y="9002"/>
                    <a:pt x="1483" y="8735"/>
                  </a:cubicBezTo>
                  <a:cubicBezTo>
                    <a:pt x="1182" y="8349"/>
                    <a:pt x="1048" y="8391"/>
                    <a:pt x="1267" y="8802"/>
                  </a:cubicBezTo>
                  <a:cubicBezTo>
                    <a:pt x="1445" y="9136"/>
                    <a:pt x="1441" y="9211"/>
                    <a:pt x="1164" y="10590"/>
                  </a:cubicBezTo>
                  <a:cubicBezTo>
                    <a:pt x="955" y="11632"/>
                    <a:pt x="898" y="12171"/>
                    <a:pt x="959" y="12536"/>
                  </a:cubicBezTo>
                  <a:cubicBezTo>
                    <a:pt x="1004" y="12813"/>
                    <a:pt x="1034" y="13115"/>
                    <a:pt x="1022" y="13205"/>
                  </a:cubicBezTo>
                  <a:cubicBezTo>
                    <a:pt x="991" y="13425"/>
                    <a:pt x="2403" y="13198"/>
                    <a:pt x="3128" y="12867"/>
                  </a:cubicBezTo>
                  <a:cubicBezTo>
                    <a:pt x="3529" y="12684"/>
                    <a:pt x="3743" y="12660"/>
                    <a:pt x="3818" y="12789"/>
                  </a:cubicBezTo>
                  <a:cubicBezTo>
                    <a:pt x="3954" y="13024"/>
                    <a:pt x="3623" y="13470"/>
                    <a:pt x="3204" y="13615"/>
                  </a:cubicBezTo>
                  <a:cubicBezTo>
                    <a:pt x="2982" y="13692"/>
                    <a:pt x="2844" y="13940"/>
                    <a:pt x="2650" y="14588"/>
                  </a:cubicBezTo>
                  <a:cubicBezTo>
                    <a:pt x="2508" y="15064"/>
                    <a:pt x="2221" y="15677"/>
                    <a:pt x="2017" y="15954"/>
                  </a:cubicBezTo>
                  <a:cubicBezTo>
                    <a:pt x="1812" y="16231"/>
                    <a:pt x="1645" y="16557"/>
                    <a:pt x="1645" y="16674"/>
                  </a:cubicBezTo>
                  <a:cubicBezTo>
                    <a:pt x="1645" y="17047"/>
                    <a:pt x="977" y="17708"/>
                    <a:pt x="481" y="17826"/>
                  </a:cubicBezTo>
                  <a:lnTo>
                    <a:pt x="0" y="17939"/>
                  </a:lnTo>
                  <a:lnTo>
                    <a:pt x="438" y="17967"/>
                  </a:lnTo>
                  <a:cubicBezTo>
                    <a:pt x="790" y="17986"/>
                    <a:pt x="915" y="18087"/>
                    <a:pt x="1071" y="18484"/>
                  </a:cubicBezTo>
                  <a:cubicBezTo>
                    <a:pt x="1179" y="18756"/>
                    <a:pt x="1256" y="19037"/>
                    <a:pt x="1244" y="19108"/>
                  </a:cubicBezTo>
                  <a:cubicBezTo>
                    <a:pt x="1217" y="19263"/>
                    <a:pt x="1676" y="19700"/>
                    <a:pt x="1751" y="19592"/>
                  </a:cubicBezTo>
                  <a:cubicBezTo>
                    <a:pt x="1780" y="19550"/>
                    <a:pt x="1833" y="19762"/>
                    <a:pt x="1871" y="20059"/>
                  </a:cubicBezTo>
                  <a:cubicBezTo>
                    <a:pt x="1933" y="20548"/>
                    <a:pt x="1939" y="20528"/>
                    <a:pt x="1950" y="19845"/>
                  </a:cubicBezTo>
                  <a:cubicBezTo>
                    <a:pt x="1961" y="19225"/>
                    <a:pt x="2020" y="19024"/>
                    <a:pt x="2285" y="18704"/>
                  </a:cubicBezTo>
                  <a:cubicBezTo>
                    <a:pt x="2463" y="18490"/>
                    <a:pt x="2674" y="18360"/>
                    <a:pt x="2753" y="18411"/>
                  </a:cubicBezTo>
                  <a:cubicBezTo>
                    <a:pt x="2832" y="18463"/>
                    <a:pt x="3004" y="18304"/>
                    <a:pt x="3138" y="18063"/>
                  </a:cubicBezTo>
                  <a:cubicBezTo>
                    <a:pt x="3274" y="17817"/>
                    <a:pt x="3685" y="17471"/>
                    <a:pt x="4070" y="17275"/>
                  </a:cubicBezTo>
                  <a:cubicBezTo>
                    <a:pt x="4550" y="17031"/>
                    <a:pt x="4880" y="16724"/>
                    <a:pt x="5164" y="16252"/>
                  </a:cubicBezTo>
                  <a:lnTo>
                    <a:pt x="5572" y="15577"/>
                  </a:lnTo>
                  <a:lnTo>
                    <a:pt x="6236" y="15808"/>
                  </a:lnTo>
                  <a:cubicBezTo>
                    <a:pt x="6600" y="15935"/>
                    <a:pt x="6931" y="16080"/>
                    <a:pt x="6972" y="16123"/>
                  </a:cubicBezTo>
                  <a:cubicBezTo>
                    <a:pt x="7014" y="16166"/>
                    <a:pt x="6977" y="16528"/>
                    <a:pt x="6893" y="16932"/>
                  </a:cubicBezTo>
                  <a:cubicBezTo>
                    <a:pt x="6735" y="17689"/>
                    <a:pt x="6784" y="18981"/>
                    <a:pt x="6976" y="19182"/>
                  </a:cubicBezTo>
                  <a:cubicBezTo>
                    <a:pt x="7252" y="19471"/>
                    <a:pt x="8436" y="19796"/>
                    <a:pt x="9818" y="19963"/>
                  </a:cubicBezTo>
                  <a:lnTo>
                    <a:pt x="11357" y="20154"/>
                  </a:lnTo>
                  <a:lnTo>
                    <a:pt x="11715" y="20868"/>
                  </a:lnTo>
                  <a:cubicBezTo>
                    <a:pt x="11944" y="21326"/>
                    <a:pt x="12165" y="21588"/>
                    <a:pt x="12322" y="21588"/>
                  </a:cubicBezTo>
                  <a:lnTo>
                    <a:pt x="12568" y="21588"/>
                  </a:lnTo>
                  <a:lnTo>
                    <a:pt x="12303" y="21138"/>
                  </a:lnTo>
                  <a:cubicBezTo>
                    <a:pt x="12156" y="20890"/>
                    <a:pt x="11985" y="20439"/>
                    <a:pt x="11924" y="20143"/>
                  </a:cubicBezTo>
                  <a:cubicBezTo>
                    <a:pt x="11801" y="19541"/>
                    <a:pt x="11773" y="19529"/>
                    <a:pt x="10402" y="19249"/>
                  </a:cubicBezTo>
                  <a:cubicBezTo>
                    <a:pt x="8266" y="18813"/>
                    <a:pt x="7953" y="18730"/>
                    <a:pt x="7632" y="18524"/>
                  </a:cubicBezTo>
                  <a:cubicBezTo>
                    <a:pt x="7492" y="18433"/>
                    <a:pt x="7379" y="18337"/>
                    <a:pt x="7380" y="18310"/>
                  </a:cubicBezTo>
                  <a:cubicBezTo>
                    <a:pt x="7381" y="18283"/>
                    <a:pt x="7608" y="17696"/>
                    <a:pt x="7888" y="17006"/>
                  </a:cubicBezTo>
                  <a:cubicBezTo>
                    <a:pt x="8378" y="15794"/>
                    <a:pt x="8616" y="15478"/>
                    <a:pt x="9500" y="14880"/>
                  </a:cubicBezTo>
                  <a:cubicBezTo>
                    <a:pt x="9646" y="14782"/>
                    <a:pt x="9875" y="14615"/>
                    <a:pt x="10011" y="14509"/>
                  </a:cubicBezTo>
                  <a:cubicBezTo>
                    <a:pt x="10386" y="14215"/>
                    <a:pt x="10584" y="14552"/>
                    <a:pt x="10720" y="15712"/>
                  </a:cubicBezTo>
                  <a:cubicBezTo>
                    <a:pt x="10787" y="16277"/>
                    <a:pt x="10897" y="16827"/>
                    <a:pt x="10963" y="16938"/>
                  </a:cubicBezTo>
                  <a:cubicBezTo>
                    <a:pt x="11152" y="17259"/>
                    <a:pt x="12358" y="17123"/>
                    <a:pt x="14336" y="16550"/>
                  </a:cubicBezTo>
                  <a:cubicBezTo>
                    <a:pt x="15736" y="16144"/>
                    <a:pt x="16239" y="16062"/>
                    <a:pt x="16515" y="16196"/>
                  </a:cubicBezTo>
                  <a:cubicBezTo>
                    <a:pt x="16988" y="16426"/>
                    <a:pt x="17598" y="16422"/>
                    <a:pt x="17514" y="16190"/>
                  </a:cubicBezTo>
                  <a:cubicBezTo>
                    <a:pt x="17477" y="16091"/>
                    <a:pt x="17351" y="16010"/>
                    <a:pt x="17232" y="16010"/>
                  </a:cubicBezTo>
                  <a:cubicBezTo>
                    <a:pt x="17112" y="16010"/>
                    <a:pt x="16783" y="15789"/>
                    <a:pt x="16502" y="15521"/>
                  </a:cubicBezTo>
                  <a:lnTo>
                    <a:pt x="15991" y="15038"/>
                  </a:lnTo>
                  <a:lnTo>
                    <a:pt x="15056" y="15341"/>
                  </a:lnTo>
                  <a:cubicBezTo>
                    <a:pt x="13753" y="15763"/>
                    <a:pt x="12277" y="16056"/>
                    <a:pt x="11835" y="15982"/>
                  </a:cubicBezTo>
                  <a:lnTo>
                    <a:pt x="11463" y="15920"/>
                  </a:lnTo>
                  <a:lnTo>
                    <a:pt x="11463" y="14498"/>
                  </a:lnTo>
                  <a:cubicBezTo>
                    <a:pt x="11463" y="13228"/>
                    <a:pt x="11485" y="13071"/>
                    <a:pt x="11669" y="13025"/>
                  </a:cubicBezTo>
                  <a:cubicBezTo>
                    <a:pt x="11782" y="12996"/>
                    <a:pt x="11989" y="12922"/>
                    <a:pt x="12130" y="12862"/>
                  </a:cubicBezTo>
                  <a:cubicBezTo>
                    <a:pt x="12302" y="12788"/>
                    <a:pt x="12775" y="13018"/>
                    <a:pt x="13570" y="13559"/>
                  </a:cubicBezTo>
                  <a:cubicBezTo>
                    <a:pt x="15214" y="14678"/>
                    <a:pt x="15583" y="14749"/>
                    <a:pt x="16422" y="14082"/>
                  </a:cubicBezTo>
                  <a:cubicBezTo>
                    <a:pt x="17280" y="13400"/>
                    <a:pt x="18484" y="12085"/>
                    <a:pt x="19391" y="10843"/>
                  </a:cubicBezTo>
                  <a:cubicBezTo>
                    <a:pt x="19991" y="10021"/>
                    <a:pt x="20200" y="9842"/>
                    <a:pt x="20688" y="9730"/>
                  </a:cubicBezTo>
                  <a:cubicBezTo>
                    <a:pt x="21248" y="9601"/>
                    <a:pt x="21600" y="9305"/>
                    <a:pt x="21600" y="8965"/>
                  </a:cubicBezTo>
                  <a:cubicBezTo>
                    <a:pt x="21600" y="8876"/>
                    <a:pt x="21469" y="8920"/>
                    <a:pt x="21308" y="9061"/>
                  </a:cubicBezTo>
                  <a:cubicBezTo>
                    <a:pt x="20923" y="9398"/>
                    <a:pt x="20666" y="9451"/>
                    <a:pt x="20237" y="9280"/>
                  </a:cubicBezTo>
                  <a:cubicBezTo>
                    <a:pt x="19935" y="9160"/>
                    <a:pt x="19825" y="9219"/>
                    <a:pt x="19494" y="9668"/>
                  </a:cubicBezTo>
                  <a:cubicBezTo>
                    <a:pt x="18316" y="11265"/>
                    <a:pt x="16423" y="13149"/>
                    <a:pt x="15729" y="13418"/>
                  </a:cubicBezTo>
                  <a:cubicBezTo>
                    <a:pt x="15493" y="13510"/>
                    <a:pt x="15421" y="13466"/>
                    <a:pt x="15377" y="13199"/>
                  </a:cubicBezTo>
                  <a:cubicBezTo>
                    <a:pt x="15347" y="13014"/>
                    <a:pt x="15104" y="12592"/>
                    <a:pt x="14840" y="12260"/>
                  </a:cubicBezTo>
                  <a:cubicBezTo>
                    <a:pt x="14576" y="11928"/>
                    <a:pt x="14403" y="11596"/>
                    <a:pt x="14452" y="11523"/>
                  </a:cubicBezTo>
                  <a:cubicBezTo>
                    <a:pt x="14501" y="11451"/>
                    <a:pt x="14911" y="11166"/>
                    <a:pt x="15361" y="10894"/>
                  </a:cubicBezTo>
                  <a:cubicBezTo>
                    <a:pt x="16627" y="10129"/>
                    <a:pt x="17847" y="8939"/>
                    <a:pt x="18137" y="8189"/>
                  </a:cubicBezTo>
                  <a:cubicBezTo>
                    <a:pt x="18229" y="7951"/>
                    <a:pt x="18448" y="7613"/>
                    <a:pt x="18625" y="7436"/>
                  </a:cubicBezTo>
                  <a:cubicBezTo>
                    <a:pt x="18801" y="7259"/>
                    <a:pt x="18946" y="7025"/>
                    <a:pt x="18946" y="6913"/>
                  </a:cubicBezTo>
                  <a:cubicBezTo>
                    <a:pt x="18946" y="6801"/>
                    <a:pt x="19040" y="6567"/>
                    <a:pt x="19155" y="6390"/>
                  </a:cubicBezTo>
                  <a:cubicBezTo>
                    <a:pt x="19271" y="6213"/>
                    <a:pt x="19344" y="6003"/>
                    <a:pt x="19315" y="5923"/>
                  </a:cubicBezTo>
                  <a:cubicBezTo>
                    <a:pt x="19286" y="5844"/>
                    <a:pt x="19344" y="5694"/>
                    <a:pt x="19447" y="5592"/>
                  </a:cubicBezTo>
                  <a:cubicBezTo>
                    <a:pt x="19551" y="5490"/>
                    <a:pt x="19602" y="5403"/>
                    <a:pt x="19560" y="5400"/>
                  </a:cubicBezTo>
                  <a:cubicBezTo>
                    <a:pt x="19518" y="5397"/>
                    <a:pt x="19572" y="4970"/>
                    <a:pt x="19679" y="4450"/>
                  </a:cubicBezTo>
                  <a:cubicBezTo>
                    <a:pt x="20175" y="2056"/>
                    <a:pt x="20173" y="2245"/>
                    <a:pt x="19733" y="1335"/>
                  </a:cubicBezTo>
                  <a:cubicBezTo>
                    <a:pt x="19515" y="885"/>
                    <a:pt x="19171" y="399"/>
                    <a:pt x="18970" y="256"/>
                  </a:cubicBezTo>
                  <a:cubicBezTo>
                    <a:pt x="18755" y="104"/>
                    <a:pt x="18284" y="17"/>
                    <a:pt x="17746" y="3"/>
                  </a:cubicBezTo>
                  <a:close/>
                </a:path>
              </a:pathLst>
            </a:custGeom>
            <a:ln w="12700" cap="flat">
              <a:noFill/>
              <a:miter lim="400000"/>
            </a:ln>
            <a:effectLst/>
          </p:spPr>
        </p:pic>
      </p:grpSp>
      <p:grpSp>
        <p:nvGrpSpPr>
          <p:cNvPr id="254" name="Group"/>
          <p:cNvGrpSpPr/>
          <p:nvPr/>
        </p:nvGrpSpPr>
        <p:grpSpPr>
          <a:xfrm>
            <a:off x="15227300" y="10464800"/>
            <a:ext cx="6431219" cy="2013828"/>
            <a:chOff x="0" y="0"/>
            <a:chExt cx="6431218" cy="2013827"/>
          </a:xfrm>
        </p:grpSpPr>
        <p:sp>
          <p:nvSpPr>
            <p:cNvPr id="252" name="need to know…"/>
            <p:cNvSpPr txBox="1"/>
            <p:nvPr/>
          </p:nvSpPr>
          <p:spPr>
            <a:xfrm>
              <a:off x="3084909" y="407591"/>
              <a:ext cx="3346310" cy="1402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81280" marR="81280">
                <a:lnSpc>
                  <a:spcPct val="110000"/>
                </a:lnSpc>
                <a:buClr>
                  <a:srgbClr val="606060"/>
                </a:buClr>
                <a:buFont typeface="Comic Sans MS"/>
                <a:defRPr sz="2700">
                  <a:solidFill>
                    <a:srgbClr val="005493"/>
                  </a:solidFill>
                  <a:uFill>
                    <a:solidFill>
                      <a:srgbClr val="005493"/>
                    </a:solidFill>
                  </a:uFill>
                </a:defRPr>
              </a:pPr>
              <a:r>
                <a:t>need to know</a:t>
              </a:r>
            </a:p>
            <a:p>
              <a:pPr marL="81280" marR="81280">
                <a:lnSpc>
                  <a:spcPct val="110000"/>
                </a:lnSpc>
                <a:buClr>
                  <a:srgbClr val="606060"/>
                </a:buClr>
                <a:buFont typeface="Comic Sans MS"/>
                <a:defRPr sz="2700">
                  <a:solidFill>
                    <a:srgbClr val="005493"/>
                  </a:solidFill>
                  <a:uFill>
                    <a:solidFill>
                      <a:srgbClr val="005493"/>
                    </a:solidFill>
                  </a:uFill>
                </a:defRPr>
              </a:pPr>
              <a:r>
                <a:t>how to stop them </a:t>
              </a:r>
            </a:p>
            <a:p>
              <a:pPr marL="81280" marR="81280">
                <a:lnSpc>
                  <a:spcPct val="110000"/>
                </a:lnSpc>
                <a:buClr>
                  <a:srgbClr val="606060"/>
                </a:buClr>
                <a:buFont typeface="Comic Sans MS"/>
                <a:defRPr sz="2700">
                  <a:solidFill>
                    <a:srgbClr val="005493"/>
                  </a:solidFill>
                  <a:uFill>
                    <a:solidFill>
                      <a:srgbClr val="005493"/>
                    </a:solidFill>
                  </a:uFill>
                </a:defRPr>
              </a:pPr>
              <a:r>
                <a:t>on your computer</a:t>
              </a:r>
            </a:p>
          </p:txBody>
        </p:sp>
        <p:pic>
          <p:nvPicPr>
            <p:cNvPr id="253" name="istockphoto_3885599-pull-the-plug.png" descr="istockphoto_3885599-pull-the-plug.png"/>
            <p:cNvPicPr>
              <a:picLocks noChangeAspect="1"/>
            </p:cNvPicPr>
            <p:nvPr/>
          </p:nvPicPr>
          <p:blipFill>
            <a:blip r:embed="rId5"/>
            <a:stretch>
              <a:fillRect/>
            </a:stretch>
          </p:blipFill>
          <p:spPr>
            <a:xfrm>
              <a:off x="0" y="0"/>
              <a:ext cx="2692400" cy="2013828"/>
            </a:xfrm>
            <a:prstGeom prst="rect">
              <a:avLst/>
            </a:prstGeom>
            <a:ln w="12700" cap="flat">
              <a:noFill/>
              <a:miter lim="400000"/>
            </a:ln>
            <a:effectLst/>
          </p:spPr>
        </p:pic>
      </p:grpSp>
      <p:sp>
        <p:nvSpPr>
          <p:cNvPr id="255" name="Both lead to infinite recursive loops (bad news)."/>
          <p:cNvSpPr txBox="1"/>
          <p:nvPr/>
        </p:nvSpPr>
        <p:spPr>
          <a:xfrm>
            <a:off x="1270000" y="11036300"/>
            <a:ext cx="11341100" cy="1016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t>Both lead to</a:t>
            </a:r>
            <a:r>
              <a:rPr>
                <a:solidFill>
                  <a:srgbClr val="005493"/>
                </a:solidFill>
              </a:rPr>
              <a:t> </a:t>
            </a:r>
            <a:r>
              <a:rPr i="1"/>
              <a:t>infinite recursive loops</a:t>
            </a:r>
            <a:r>
              <a:t> (bad news).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51" grpId="0" animBg="1" advAuto="0"/>
      <p:bldP spid="254" grpId="0" animBg="1" advAuto="0"/>
      <p:bldP spid="255"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6. Recursion"/>
          <p:cNvSpPr txBox="1">
            <a:spLocks noGrp="1"/>
          </p:cNvSpPr>
          <p:nvPr>
            <p:ph type="title"/>
          </p:nvPr>
        </p:nvSpPr>
        <p:spPr>
          <a:prstGeom prst="rect">
            <a:avLst/>
          </a:prstGeom>
        </p:spPr>
        <p:txBody>
          <a:bodyPr/>
          <a:lstStyle/>
          <a:p>
            <a:r>
              <a:rPr lang="en-US" dirty="0"/>
              <a:t>8</a:t>
            </a:r>
            <a:r>
              <a:rPr dirty="0"/>
              <a:t>. Recursion</a:t>
            </a:r>
          </a:p>
        </p:txBody>
      </p:sp>
      <p:sp>
        <p:nvSpPr>
          <p:cNvPr id="277" name="Foundations…"/>
          <p:cNvSpPr txBox="1">
            <a:spLocks noGrp="1"/>
          </p:cNvSpPr>
          <p:nvPr>
            <p:ph type="body" sz="half" idx="1"/>
          </p:nvPr>
        </p:nvSpPr>
        <p:spPr>
          <a:prstGeom prst="rect">
            <a:avLst/>
          </a:prstGeom>
        </p:spPr>
        <p:txBody>
          <a:bodyPr/>
          <a:lstStyle/>
          <a:p>
            <a:pPr>
              <a:defRPr>
                <a:solidFill>
                  <a:srgbClr val="929292"/>
                </a:solidFill>
              </a:defRPr>
            </a:pPr>
            <a:r>
              <a:rPr dirty="0">
                <a:solidFill>
                  <a:schemeClr val="bg2"/>
                </a:solidFill>
              </a:rPr>
              <a:t>Foundations</a:t>
            </a:r>
          </a:p>
          <a:p>
            <a:pPr>
              <a:defRPr>
                <a:solidFill>
                  <a:srgbClr val="000000"/>
                </a:solidFill>
              </a:defRPr>
            </a:pPr>
            <a:r>
              <a:rPr lang="en-US" dirty="0"/>
              <a:t>Classic </a:t>
            </a:r>
            <a:r>
              <a:rPr dirty="0"/>
              <a:t>example</a:t>
            </a:r>
            <a:r>
              <a:rPr lang="en-US" dirty="0"/>
              <a:t>s</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282" name="Warmup:  subdivisions of a ruler (revisited)"/>
          <p:cNvSpPr txBox="1">
            <a:spLocks noGrp="1"/>
          </p:cNvSpPr>
          <p:nvPr>
            <p:ph type="title"/>
          </p:nvPr>
        </p:nvSpPr>
        <p:spPr>
          <a:prstGeom prst="rect">
            <a:avLst/>
          </a:prstGeom>
        </p:spPr>
        <p:txBody>
          <a:bodyPr/>
          <a:lstStyle/>
          <a:p>
            <a:r>
              <a:t>Warmup:  subdivisions of a ruler (revisited)</a:t>
            </a:r>
          </a:p>
        </p:txBody>
      </p:sp>
      <p:sp>
        <p:nvSpPr>
          <p:cNvPr id="283" name="ruler(n): create subdivisions of a ruler to 1/2n inches.…"/>
          <p:cNvSpPr txBox="1">
            <a:spLocks noGrp="1"/>
          </p:cNvSpPr>
          <p:nvPr>
            <p:ph type="body" sz="quarter" idx="1"/>
          </p:nvPr>
        </p:nvSpPr>
        <p:spPr>
          <a:xfrm>
            <a:off x="1270000" y="1778000"/>
            <a:ext cx="14287500" cy="2794000"/>
          </a:xfrm>
          <a:prstGeom prst="rect">
            <a:avLst/>
          </a:prstGeom>
        </p:spPr>
        <p:txBody>
          <a:bodyPr/>
          <a:lstStyle/>
          <a:p>
            <a:pPr>
              <a:lnSpc>
                <a:spcPts val="6800"/>
              </a:lnSpc>
              <a:spcBef>
                <a:spcPts val="0"/>
              </a:spcBef>
              <a:defRPr sz="3500"/>
            </a:pPr>
            <a:r>
              <a:rPr sz="3100">
                <a:latin typeface="Helvetica"/>
                <a:ea typeface="Helvetica"/>
                <a:cs typeface="Helvetica"/>
                <a:sym typeface="Helvetica"/>
              </a:rPr>
              <a:t>ruler(n)</a:t>
            </a:r>
            <a:r>
              <a:rPr sz="2900">
                <a:latin typeface="Helvetica"/>
                <a:ea typeface="Helvetica"/>
                <a:cs typeface="Helvetica"/>
                <a:sym typeface="Helvetica"/>
              </a:rPr>
              <a:t>: </a:t>
            </a:r>
            <a:r>
              <a:t>create subdivisions of a ruler to 1/2</a:t>
            </a:r>
            <a:r>
              <a:rPr i="1" baseline="31999"/>
              <a:t>n</a:t>
            </a:r>
            <a:r>
              <a:rPr i="1"/>
              <a:t> </a:t>
            </a:r>
            <a:r>
              <a:t>inches.</a:t>
            </a:r>
          </a:p>
          <a:p>
            <a:pPr marL="827616" lvl="1" indent="-370416">
              <a:lnSpc>
                <a:spcPts val="6800"/>
              </a:lnSpc>
              <a:spcBef>
                <a:spcPts val="0"/>
              </a:spcBef>
              <a:defRPr sz="3500"/>
            </a:pPr>
            <a:r>
              <a:t>Return one space for </a:t>
            </a:r>
            <a:r>
              <a:rPr i="1"/>
              <a:t>n</a:t>
            </a:r>
            <a:r>
              <a:t> = 0.</a:t>
            </a:r>
          </a:p>
          <a:p>
            <a:pPr marL="827616" lvl="1" indent="-370416">
              <a:lnSpc>
                <a:spcPts val="5400"/>
              </a:lnSpc>
              <a:spcBef>
                <a:spcPts val="0"/>
              </a:spcBef>
              <a:defRPr sz="3500"/>
            </a:pPr>
            <a:r>
              <a:t>Otherwise, sandwich </a:t>
            </a:r>
            <a:r>
              <a:rPr i="1"/>
              <a:t>n</a:t>
            </a:r>
            <a:r>
              <a:t> between two copies of </a:t>
            </a:r>
            <a:r>
              <a:rPr sz="3100">
                <a:latin typeface="Helvetica"/>
                <a:ea typeface="Helvetica"/>
                <a:cs typeface="Helvetica"/>
                <a:sym typeface="Helvetica"/>
              </a:rPr>
              <a:t>ruler(n-1)</a:t>
            </a:r>
            <a:r>
              <a:t>.</a:t>
            </a:r>
          </a:p>
        </p:txBody>
      </p:sp>
      <p:sp>
        <p:nvSpPr>
          <p:cNvPr id="284" name="public class Ruler…"/>
          <p:cNvSpPr/>
          <p:nvPr/>
        </p:nvSpPr>
        <p:spPr>
          <a:xfrm>
            <a:off x="1739900" y="5318760"/>
            <a:ext cx="10452100" cy="7650481"/>
          </a:xfrm>
          <a:prstGeom prst="rect">
            <a:avLst/>
          </a:prstGeom>
          <a:solidFill>
            <a:srgbClr val="EBEBEB"/>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public class Ruler</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public static String ruler(int 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if (n == 0) return "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return ruler(n-1) + n + ruler(n-1);</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public static void main(String[] </a:t>
            </a:r>
            <a:r>
              <a:rPr dirty="0" err="1">
                <a:uFill>
                  <a:solidFill>
                    <a:srgbClr val="007DD7"/>
                  </a:solidFill>
                </a:uFill>
              </a:rPr>
              <a:t>args</a:t>
            </a:r>
            <a:r>
              <a:rPr dirty="0">
                <a:uFill>
                  <a:solidFill>
                    <a:srgbClr val="007DD7"/>
                  </a:solidFill>
                </a:uFill>
              </a:rPr>
              <a:t>)</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int n = Integer.parseInt(</a:t>
            </a:r>
            <a:r>
              <a:rPr dirty="0" err="1">
                <a:uFill>
                  <a:solidFill>
                    <a:srgbClr val="007DD7"/>
                  </a:solidFill>
                </a:uFill>
              </a:rPr>
              <a:t>args</a:t>
            </a:r>
            <a:r>
              <a:rPr dirty="0">
                <a:uFill>
                  <a:solidFill>
                    <a:srgbClr val="007DD7"/>
                  </a:solidFill>
                </a:uFill>
              </a:rPr>
              <a:t>[0]);</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r>
              <a:rPr dirty="0" err="1">
                <a:uFill>
                  <a:solidFill>
                    <a:srgbClr val="007DD7"/>
                  </a:solidFill>
                </a:uFill>
              </a:rPr>
              <a:t>StdOut.println</a:t>
            </a:r>
            <a:r>
              <a:rPr dirty="0">
                <a:uFill>
                  <a:solidFill>
                    <a:srgbClr val="007DD7"/>
                  </a:solidFill>
                </a:uFill>
              </a:rPr>
              <a:t>(ruler(n));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a:t>
            </a:r>
          </a:p>
        </p:txBody>
      </p:sp>
      <p:grpSp>
        <p:nvGrpSpPr>
          <p:cNvPr id="287" name="Group"/>
          <p:cNvGrpSpPr/>
          <p:nvPr/>
        </p:nvGrpSpPr>
        <p:grpSpPr>
          <a:xfrm>
            <a:off x="16820433" y="12306300"/>
            <a:ext cx="4532431" cy="939801"/>
            <a:chOff x="-28393" y="0"/>
            <a:chExt cx="4532430" cy="939800"/>
          </a:xfrm>
        </p:grpSpPr>
        <p:sp>
          <p:nvSpPr>
            <p:cNvPr id="285" name="250 − 1 integers in output."/>
            <p:cNvSpPr txBox="1"/>
            <p:nvPr/>
          </p:nvSpPr>
          <p:spPr>
            <a:xfrm>
              <a:off x="-28394" y="431800"/>
              <a:ext cx="4532431"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200"/>
                </a:lnSpc>
                <a:buClr>
                  <a:srgbClr val="606060"/>
                </a:buClr>
                <a:buFont typeface="Comic Sans MS"/>
                <a:defRPr sz="2700">
                  <a:solidFill>
                    <a:srgbClr val="005493"/>
                  </a:solidFill>
                  <a:uFill>
                    <a:solidFill>
                      <a:srgbClr val="005493"/>
                    </a:solidFill>
                  </a:uFill>
                </a:defRPr>
              </a:pPr>
              <a:r>
                <a:t>2</a:t>
              </a:r>
              <a:r>
                <a:rPr baseline="31999"/>
                <a:t>50</a:t>
              </a:r>
              <a:r>
                <a:t> − 1 integers in output.</a:t>
              </a:r>
            </a:p>
          </p:txBody>
        </p:sp>
        <p:sp>
          <p:nvSpPr>
            <p:cNvPr id="286" name="Line"/>
            <p:cNvSpPr/>
            <p:nvPr/>
          </p:nvSpPr>
          <p:spPr>
            <a:xfrm flipV="1">
              <a:off x="2239960" y="0"/>
              <a:ext cx="1" cy="429515"/>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
        <p:nvSpPr>
          <p:cNvPr id="288" name="% java Ruler 1…"/>
          <p:cNvSpPr/>
          <p:nvPr/>
        </p:nvSpPr>
        <p:spPr>
          <a:xfrm>
            <a:off x="15544800" y="5613399"/>
            <a:ext cx="7391400" cy="7884705"/>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0" tIns="469900" rIns="469900" bIns="469900"/>
          <a:lstStyle/>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Ruler 1</a:t>
            </a:r>
          </a:p>
          <a:p>
            <a:pPr marL="7224" marR="7224" algn="l" defTabSz="1295400">
              <a:lnSpc>
                <a:spcPct val="160000"/>
              </a:lnSpc>
              <a:tabLst/>
              <a:defRPr sz="2700">
                <a:uFill>
                  <a:solidFill>
                    <a:srgbClr val="0433FF"/>
                  </a:solidFill>
                </a:uFill>
                <a:latin typeface="Helvetica"/>
                <a:ea typeface="Helvetica"/>
                <a:cs typeface="Helvetica"/>
                <a:sym typeface="Helvetica"/>
              </a:defRPr>
            </a:pPr>
            <a:r>
              <a:rPr dirty="0"/>
              <a:t> 1 </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Ruler 2</a:t>
            </a:r>
          </a:p>
          <a:p>
            <a:pPr marL="7224" marR="7224" algn="l" defTabSz="1295400">
              <a:lnSpc>
                <a:spcPct val="160000"/>
              </a:lnSpc>
              <a:tabLst/>
              <a:defRPr sz="2700">
                <a:uFill>
                  <a:solidFill>
                    <a:srgbClr val="0433FF"/>
                  </a:solidFill>
                </a:uFill>
                <a:latin typeface="Helvetica"/>
                <a:ea typeface="Helvetica"/>
                <a:cs typeface="Helvetica"/>
                <a:sym typeface="Helvetica"/>
              </a:defRPr>
            </a:pPr>
            <a:r>
              <a:rPr dirty="0"/>
              <a:t> 1 2 1 </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Ruler 3</a:t>
            </a:r>
          </a:p>
          <a:p>
            <a:pPr marL="7224" marR="7224" algn="l" defTabSz="1295400">
              <a:lnSpc>
                <a:spcPct val="150000"/>
              </a:lnSpc>
              <a:tabLst/>
              <a:defRPr sz="2700">
                <a:uFill>
                  <a:solidFill>
                    <a:srgbClr val="0433FF"/>
                  </a:solidFill>
                </a:uFill>
                <a:latin typeface="Helvetica"/>
                <a:ea typeface="Helvetica"/>
                <a:cs typeface="Helvetica"/>
                <a:sym typeface="Helvetica"/>
              </a:defRPr>
            </a:pPr>
            <a:r>
              <a:rPr dirty="0"/>
              <a:t> 1 2 1 3 1 2 1 </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Ruler 4</a:t>
            </a:r>
          </a:p>
          <a:p>
            <a:pPr marL="7224" marR="7224" algn="l" defTabSz="1295400">
              <a:lnSpc>
                <a:spcPct val="140000"/>
              </a:lnSpc>
              <a:tabLst/>
              <a:defRPr sz="2700">
                <a:uFill>
                  <a:solidFill>
                    <a:srgbClr val="0433FF"/>
                  </a:solidFill>
                </a:uFill>
                <a:latin typeface="Helvetica"/>
                <a:ea typeface="Helvetica"/>
                <a:cs typeface="Helvetica"/>
                <a:sym typeface="Helvetica"/>
              </a:defRPr>
            </a:pPr>
            <a:r>
              <a:rPr dirty="0"/>
              <a:t> 1 2 1 3 1 2 1 4 1 2 1 3 1 2 1 </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Ruler 50</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Exception in thread "main" </a:t>
            </a:r>
            <a:r>
              <a:rPr dirty="0" err="1"/>
              <a:t>java.lang.OutOfMemoryError</a:t>
            </a:r>
            <a:r>
              <a:rPr dirty="0"/>
              <a:t>: Java heap space</a:t>
            </a:r>
          </a:p>
        </p:txBody>
      </p:sp>
      <p:grpSp>
        <p:nvGrpSpPr>
          <p:cNvPr id="291" name="Group"/>
          <p:cNvGrpSpPr/>
          <p:nvPr/>
        </p:nvGrpSpPr>
        <p:grpSpPr>
          <a:xfrm>
            <a:off x="15748000" y="2108200"/>
            <a:ext cx="7175500" cy="2463800"/>
            <a:chOff x="0" y="0"/>
            <a:chExt cx="7175500" cy="2463800"/>
          </a:xfrm>
        </p:grpSpPr>
        <p:pic>
          <p:nvPicPr>
            <p:cNvPr id="289" name="url?sa=i&amp;rct=j&amp;q=&amp;esrc=s&amp;source=images&amp;cd=&amp;docid=E5svrW2BTrEeBM&amp;tbnid=1Fh7s9lvf_oIfM-&amp;ved=0CAUQjRw&amp;url=http%3A%2F%2Firuler.net%2F&amp;ei=TFHsUaSxDYTtigKwhoGIAw&amp;bvm=bv.49478099,d.png" descr="url?sa=i&amp;rct=j&amp;q=&amp;esrc=s&amp;source=images&amp;cd=&amp;docid=E5svrW2BTrEeBM&amp;tbnid=1Fh7s9lvf_oIfM-&amp;ved=0CAUQjRw&amp;url=http%3A%2F%2Firuler.net%2F&amp;ei=TFHsUaSxDYTtigKwhoGIAw&amp;bvm=bv.49478099,d.png"/>
            <p:cNvPicPr>
              <a:picLocks noChangeAspect="1"/>
            </p:cNvPicPr>
            <p:nvPr/>
          </p:nvPicPr>
          <p:blipFill>
            <a:blip r:embed="rId3"/>
            <a:srcRect l="22213" t="51490" r="25081" b="6525"/>
            <a:stretch>
              <a:fillRect/>
            </a:stretch>
          </p:blipFill>
          <p:spPr>
            <a:xfrm>
              <a:off x="0" y="0"/>
              <a:ext cx="7175500" cy="1866900"/>
            </a:xfrm>
            <a:prstGeom prst="rect">
              <a:avLst/>
            </a:prstGeom>
            <a:ln w="12700" cap="flat">
              <a:noFill/>
              <a:miter lim="400000"/>
            </a:ln>
            <a:effectLst/>
          </p:spPr>
        </p:pic>
        <p:sp>
          <p:nvSpPr>
            <p:cNvPr id="290" name="1 2 1 3 1 2 1 4 1 2 1 3 1 2 1"/>
            <p:cNvSpPr txBox="1"/>
            <p:nvPr/>
          </p:nvSpPr>
          <p:spPr>
            <a:xfrm>
              <a:off x="546100" y="1955800"/>
              <a:ext cx="4411124"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7224" marR="7224" algn="l" defTabSz="1295400">
                <a:lnSpc>
                  <a:spcPct val="130000"/>
                </a:lnSpc>
                <a:tabLst/>
                <a:defRPr sz="2700">
                  <a:uFill>
                    <a:solidFill>
                      <a:srgbClr val="0433FF"/>
                    </a:solidFill>
                  </a:uFill>
                  <a:latin typeface="Helvetica"/>
                  <a:ea typeface="Helvetica"/>
                  <a:cs typeface="Helvetica"/>
                  <a:sym typeface="Helvetica"/>
                </a:defRPr>
              </a:pPr>
              <a:r>
                <a:t>1 2 1 3 1 2 1 4 1 2 1 3 1 2 1 </a:t>
              </a:r>
            </a:p>
          </p:txBody>
        </p:sp>
      </p:grpSp>
      <p:sp>
        <p:nvSpPr>
          <p:cNvPr id="13" name="TextBox 12">
            <a:extLst>
              <a:ext uri="{FF2B5EF4-FFF2-40B4-BE49-F238E27FC236}">
                <a16:creationId xmlns:a16="http://schemas.microsoft.com/office/drawing/2014/main" id="{284B81AA-3992-4E90-B8DE-CC924ADE55C1}"/>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8</a:t>
            </a: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.1d</a:t>
            </a:r>
          </a:p>
        </p:txBody>
      </p:sp>
      <p:sp>
        <p:nvSpPr>
          <p:cNvPr id="14" name="TextBox 13">
            <a:extLst>
              <a:ext uri="{FF2B5EF4-FFF2-40B4-BE49-F238E27FC236}">
                <a16:creationId xmlns:a16="http://schemas.microsoft.com/office/drawing/2014/main" id="{82EDEC57-F6B3-493F-B747-24CE4079FDF9}"/>
              </a:ext>
            </a:extLst>
          </p:cNvPr>
          <p:cNvSpPr txBox="1"/>
          <p:nvPr/>
        </p:nvSpPr>
        <p:spPr>
          <a:xfrm>
            <a:off x="17319552" y="342710"/>
            <a:ext cx="3606802" cy="892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9076" marR="39076" lvl="0" defTabSz="914400" hangingPunct="1">
              <a:spcBef>
                <a:spcPts val="400"/>
              </a:spcBef>
              <a:buClr>
                <a:srgbClr val="000000"/>
              </a:buClr>
              <a:defRPr sz="1200">
                <a:uFill>
                  <a:solidFill>
                    <a:srgbClr val="000000"/>
                  </a:solidFill>
                </a:uFill>
                <a:latin typeface="Comic Sans MS"/>
                <a:ea typeface="Comic Sans MS"/>
                <a:cs typeface="Comic Sans MS"/>
                <a:sym typeface="Comic Sans MS"/>
              </a:defRPr>
            </a:pPr>
            <a:r>
              <a:rPr lang="en-US" sz="1800" dirty="0">
                <a:latin typeface="Lucida Grande"/>
                <a:ea typeface="Lucida Grande"/>
                <a:cs typeface="Lucida Grande"/>
                <a:sym typeface="Comic Sans MS"/>
              </a:rPr>
              <a:t>Design and implement a recursive method to solve a problem.</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advAuto="0"/>
      <p:bldP spid="284" grpId="0" animBg="1" advAuto="0"/>
      <p:bldP spid="287" grpId="0" animBg="1" advAuto="0"/>
      <p:bldP spid="288" grpId="0" animBg="1" advAuto="0"/>
      <p:bldP spid="291" grpId="0" animBg="1" advAuto="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7" name="Group"/>
          <p:cNvGrpSpPr/>
          <p:nvPr/>
        </p:nvGrpSpPr>
        <p:grpSpPr>
          <a:xfrm>
            <a:off x="22826563" y="10301388"/>
            <a:ext cx="1151037" cy="1763612"/>
            <a:chOff x="0" y="0"/>
            <a:chExt cx="1151036" cy="1763611"/>
          </a:xfrm>
        </p:grpSpPr>
        <p:sp>
          <p:nvSpPr>
            <p:cNvPr id="295"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296" name="Rounded Rectangle"/>
            <p:cNvSpPr/>
            <p:nvPr/>
          </p:nvSpPr>
          <p:spPr>
            <a:xfrm>
              <a:off x="1350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00" name="Group"/>
          <p:cNvGrpSpPr/>
          <p:nvPr/>
        </p:nvGrpSpPr>
        <p:grpSpPr>
          <a:xfrm>
            <a:off x="21564600" y="10299700"/>
            <a:ext cx="1223864" cy="1765300"/>
            <a:chOff x="0" y="0"/>
            <a:chExt cx="1223863" cy="1765300"/>
          </a:xfrm>
        </p:grpSpPr>
        <p:sp>
          <p:nvSpPr>
            <p:cNvPr id="298" name="Line"/>
            <p:cNvSpPr/>
            <p:nvPr/>
          </p:nvSpPr>
          <p:spPr>
            <a:xfrm flipH="1">
              <a:off x="5715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299"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03" name="Group"/>
          <p:cNvGrpSpPr/>
          <p:nvPr/>
        </p:nvGrpSpPr>
        <p:grpSpPr>
          <a:xfrm>
            <a:off x="21386800" y="8991600"/>
            <a:ext cx="2019300" cy="1739900"/>
            <a:chOff x="0" y="0"/>
            <a:chExt cx="2019300" cy="1739900"/>
          </a:xfrm>
        </p:grpSpPr>
        <p:sp>
          <p:nvSpPr>
            <p:cNvPr id="301"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02" name="Rounded Rectangle"/>
            <p:cNvSpPr/>
            <p:nvPr/>
          </p:nvSpPr>
          <p:spPr>
            <a:xfrm>
              <a:off x="82550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06" name="Group"/>
          <p:cNvGrpSpPr/>
          <p:nvPr/>
        </p:nvGrpSpPr>
        <p:grpSpPr>
          <a:xfrm>
            <a:off x="20019863" y="10301388"/>
            <a:ext cx="1163737" cy="1763612"/>
            <a:chOff x="0" y="0"/>
            <a:chExt cx="1163736" cy="1763611"/>
          </a:xfrm>
        </p:grpSpPr>
        <p:sp>
          <p:nvSpPr>
            <p:cNvPr id="304"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05" name="Rounded Rectangle"/>
            <p:cNvSpPr/>
            <p:nvPr/>
          </p:nvSpPr>
          <p:spPr>
            <a:xfrm>
              <a:off x="1477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09" name="Group"/>
          <p:cNvGrpSpPr/>
          <p:nvPr/>
        </p:nvGrpSpPr>
        <p:grpSpPr>
          <a:xfrm>
            <a:off x="18770600" y="10299700"/>
            <a:ext cx="1211164" cy="1765300"/>
            <a:chOff x="0" y="0"/>
            <a:chExt cx="1211163" cy="1765300"/>
          </a:xfrm>
        </p:grpSpPr>
        <p:sp>
          <p:nvSpPr>
            <p:cNvPr id="307" name="Line"/>
            <p:cNvSpPr/>
            <p:nvPr/>
          </p:nvSpPr>
          <p:spPr>
            <a:xfrm flipH="1">
              <a:off x="5588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08"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12" name="Group"/>
          <p:cNvGrpSpPr/>
          <p:nvPr/>
        </p:nvGrpSpPr>
        <p:grpSpPr>
          <a:xfrm>
            <a:off x="19418300" y="8991600"/>
            <a:ext cx="2015431" cy="1739900"/>
            <a:chOff x="0" y="0"/>
            <a:chExt cx="2015430" cy="1739900"/>
          </a:xfrm>
        </p:grpSpPr>
        <p:sp>
          <p:nvSpPr>
            <p:cNvPr id="310"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11" name="Rounded Rectangle"/>
            <p:cNvSpPr/>
            <p:nvPr/>
          </p:nvSpPr>
          <p:spPr>
            <a:xfrm>
              <a:off x="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15" name="Group"/>
          <p:cNvGrpSpPr/>
          <p:nvPr/>
        </p:nvGrpSpPr>
        <p:grpSpPr>
          <a:xfrm>
            <a:off x="18643600" y="7696200"/>
            <a:ext cx="3683000" cy="1765300"/>
            <a:chOff x="0" y="0"/>
            <a:chExt cx="3683000" cy="1765300"/>
          </a:xfrm>
        </p:grpSpPr>
        <p:sp>
          <p:nvSpPr>
            <p:cNvPr id="313" name="Line"/>
            <p:cNvSpPr/>
            <p:nvPr/>
          </p:nvSpPr>
          <p:spPr>
            <a:xfrm>
              <a:off x="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14" name="Rounded Rectangle"/>
            <p:cNvSpPr/>
            <p:nvPr/>
          </p:nvSpPr>
          <p:spPr>
            <a:xfrm>
              <a:off x="1930400" y="863600"/>
              <a:ext cx="17526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18" name="Group"/>
          <p:cNvGrpSpPr/>
          <p:nvPr/>
        </p:nvGrpSpPr>
        <p:grpSpPr>
          <a:xfrm>
            <a:off x="17213163" y="10301388"/>
            <a:ext cx="1176437" cy="1763612"/>
            <a:chOff x="0" y="0"/>
            <a:chExt cx="1176436" cy="1763611"/>
          </a:xfrm>
        </p:grpSpPr>
        <p:sp>
          <p:nvSpPr>
            <p:cNvPr id="316"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17" name="Rounded Rectangle"/>
            <p:cNvSpPr/>
            <p:nvPr/>
          </p:nvSpPr>
          <p:spPr>
            <a:xfrm>
              <a:off x="1604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21" name="Group"/>
          <p:cNvGrpSpPr/>
          <p:nvPr/>
        </p:nvGrpSpPr>
        <p:grpSpPr>
          <a:xfrm>
            <a:off x="15976600" y="10299700"/>
            <a:ext cx="1198464" cy="1765300"/>
            <a:chOff x="0" y="0"/>
            <a:chExt cx="1198463" cy="1765300"/>
          </a:xfrm>
        </p:grpSpPr>
        <p:sp>
          <p:nvSpPr>
            <p:cNvPr id="319"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20"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24" name="Group"/>
          <p:cNvGrpSpPr/>
          <p:nvPr/>
        </p:nvGrpSpPr>
        <p:grpSpPr>
          <a:xfrm>
            <a:off x="15798800" y="8991600"/>
            <a:ext cx="2019300" cy="1739900"/>
            <a:chOff x="0" y="0"/>
            <a:chExt cx="2019300" cy="1739900"/>
          </a:xfrm>
        </p:grpSpPr>
        <p:sp>
          <p:nvSpPr>
            <p:cNvPr id="322"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23" name="Rounded Rectangle"/>
            <p:cNvSpPr/>
            <p:nvPr/>
          </p:nvSpPr>
          <p:spPr>
            <a:xfrm>
              <a:off x="82550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27" name="Group"/>
          <p:cNvGrpSpPr/>
          <p:nvPr/>
        </p:nvGrpSpPr>
        <p:grpSpPr>
          <a:xfrm>
            <a:off x="14419163" y="10301388"/>
            <a:ext cx="1176437" cy="1763612"/>
            <a:chOff x="0" y="0"/>
            <a:chExt cx="1176436" cy="1763611"/>
          </a:xfrm>
        </p:grpSpPr>
        <p:sp>
          <p:nvSpPr>
            <p:cNvPr id="325"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26" name="Rounded Rectangle"/>
            <p:cNvSpPr/>
            <p:nvPr/>
          </p:nvSpPr>
          <p:spPr>
            <a:xfrm>
              <a:off x="1604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30" name="Group"/>
          <p:cNvGrpSpPr/>
          <p:nvPr/>
        </p:nvGrpSpPr>
        <p:grpSpPr>
          <a:xfrm>
            <a:off x="13182600" y="10299700"/>
            <a:ext cx="1198464" cy="1765300"/>
            <a:chOff x="0" y="0"/>
            <a:chExt cx="1198463" cy="1765300"/>
          </a:xfrm>
        </p:grpSpPr>
        <p:sp>
          <p:nvSpPr>
            <p:cNvPr id="328"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29"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33" name="Group"/>
          <p:cNvGrpSpPr/>
          <p:nvPr/>
        </p:nvGrpSpPr>
        <p:grpSpPr>
          <a:xfrm>
            <a:off x="13830300" y="8991600"/>
            <a:ext cx="2015431" cy="1739900"/>
            <a:chOff x="0" y="0"/>
            <a:chExt cx="2015430" cy="1739900"/>
          </a:xfrm>
        </p:grpSpPr>
        <p:sp>
          <p:nvSpPr>
            <p:cNvPr id="331"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32" name="Rounded Rectangle"/>
            <p:cNvSpPr/>
            <p:nvPr/>
          </p:nvSpPr>
          <p:spPr>
            <a:xfrm>
              <a:off x="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36" name="Group"/>
          <p:cNvGrpSpPr/>
          <p:nvPr/>
        </p:nvGrpSpPr>
        <p:grpSpPr>
          <a:xfrm>
            <a:off x="14986000" y="7696200"/>
            <a:ext cx="3677840" cy="1765300"/>
            <a:chOff x="0" y="0"/>
            <a:chExt cx="3677839" cy="1765300"/>
          </a:xfrm>
        </p:grpSpPr>
        <p:sp>
          <p:nvSpPr>
            <p:cNvPr id="334" name="Line"/>
            <p:cNvSpPr/>
            <p:nvPr/>
          </p:nvSpPr>
          <p:spPr>
            <a:xfrm flipH="1">
              <a:off x="86360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35" name="Rounded Rectangle"/>
            <p:cNvSpPr/>
            <p:nvPr/>
          </p:nvSpPr>
          <p:spPr>
            <a:xfrm>
              <a:off x="0" y="863600"/>
              <a:ext cx="17526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39" name="Group"/>
          <p:cNvGrpSpPr/>
          <p:nvPr/>
        </p:nvGrpSpPr>
        <p:grpSpPr>
          <a:xfrm>
            <a:off x="13137753" y="6385619"/>
            <a:ext cx="7347347" cy="1805881"/>
            <a:chOff x="0" y="0"/>
            <a:chExt cx="7347346" cy="1805880"/>
          </a:xfrm>
        </p:grpSpPr>
        <p:sp>
          <p:nvSpPr>
            <p:cNvPr id="337" name="Line"/>
            <p:cNvSpPr/>
            <p:nvPr/>
          </p:nvSpPr>
          <p:spPr>
            <a:xfrm>
              <a:off x="0" y="0"/>
              <a:ext cx="5620545" cy="136118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38" name="Rounded Rectangle"/>
            <p:cNvSpPr/>
            <p:nvPr/>
          </p:nvSpPr>
          <p:spPr>
            <a:xfrm>
              <a:off x="3854846" y="904180"/>
              <a:ext cx="3492501" cy="9017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42" name="Group"/>
          <p:cNvGrpSpPr/>
          <p:nvPr/>
        </p:nvGrpSpPr>
        <p:grpSpPr>
          <a:xfrm>
            <a:off x="3213100" y="10299700"/>
            <a:ext cx="1206500" cy="1765300"/>
            <a:chOff x="0" y="0"/>
            <a:chExt cx="1206500" cy="1765300"/>
          </a:xfrm>
        </p:grpSpPr>
        <p:sp>
          <p:nvSpPr>
            <p:cNvPr id="340"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41" name="Rounded Rectangle"/>
            <p:cNvSpPr/>
            <p:nvPr/>
          </p:nvSpPr>
          <p:spPr>
            <a:xfrm>
              <a:off x="19050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46" name="Group"/>
          <p:cNvGrpSpPr/>
          <p:nvPr/>
        </p:nvGrpSpPr>
        <p:grpSpPr>
          <a:xfrm>
            <a:off x="254000" y="10298011"/>
            <a:ext cx="2921001" cy="1760639"/>
            <a:chOff x="0" y="0"/>
            <a:chExt cx="2921000" cy="1760638"/>
          </a:xfrm>
        </p:grpSpPr>
        <p:sp>
          <p:nvSpPr>
            <p:cNvPr id="343" name="Line"/>
            <p:cNvSpPr/>
            <p:nvPr/>
          </p:nvSpPr>
          <p:spPr>
            <a:xfrm flipH="1">
              <a:off x="2268636" y="0"/>
              <a:ext cx="652365"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44" name="Rounded Rectangle"/>
            <p:cNvSpPr/>
            <p:nvPr/>
          </p:nvSpPr>
          <p:spPr>
            <a:xfrm>
              <a:off x="1752600" y="998638"/>
              <a:ext cx="1016000"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345" name="ruler(0)"/>
            <p:cNvSpPr txBox="1"/>
            <p:nvPr/>
          </p:nvSpPr>
          <p:spPr>
            <a:xfrm>
              <a:off x="0" y="1170088"/>
              <a:ext cx="1226574"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ruler(0)</a:t>
              </a:r>
            </a:p>
          </p:txBody>
        </p:sp>
      </p:grpSp>
      <p:grpSp>
        <p:nvGrpSpPr>
          <p:cNvPr id="350" name="Group"/>
          <p:cNvGrpSpPr/>
          <p:nvPr/>
        </p:nvGrpSpPr>
        <p:grpSpPr>
          <a:xfrm>
            <a:off x="812800" y="8995471"/>
            <a:ext cx="3860800" cy="1736029"/>
            <a:chOff x="0" y="0"/>
            <a:chExt cx="3860799" cy="1736028"/>
          </a:xfrm>
        </p:grpSpPr>
        <p:sp>
          <p:nvSpPr>
            <p:cNvPr id="347" name="Line"/>
            <p:cNvSpPr/>
            <p:nvPr/>
          </p:nvSpPr>
          <p:spPr>
            <a:xfrm flipV="1">
              <a:off x="2366069"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48" name="Rounded Rectangle"/>
            <p:cNvSpPr/>
            <p:nvPr/>
          </p:nvSpPr>
          <p:spPr>
            <a:xfrm>
              <a:off x="1841500" y="834328"/>
              <a:ext cx="1193800" cy="9017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349" name="ruler(1)"/>
            <p:cNvSpPr txBox="1"/>
            <p:nvPr/>
          </p:nvSpPr>
          <p:spPr>
            <a:xfrm>
              <a:off x="0" y="1062928"/>
              <a:ext cx="1226574"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ruler(1)</a:t>
              </a:r>
            </a:p>
          </p:txBody>
        </p:sp>
      </p:grpSp>
      <p:sp>
        <p:nvSpPr>
          <p:cNvPr id="351" name="Tracing a recursive program"/>
          <p:cNvSpPr txBox="1">
            <a:spLocks noGrp="1"/>
          </p:cNvSpPr>
          <p:nvPr>
            <p:ph type="title"/>
          </p:nvPr>
        </p:nvSpPr>
        <p:spPr>
          <a:prstGeom prst="rect">
            <a:avLst/>
          </a:prstGeom>
        </p:spPr>
        <p:txBody>
          <a:bodyPr/>
          <a:lstStyle/>
          <a:p>
            <a:r>
              <a:t>Tracing a recursive program</a:t>
            </a:r>
          </a:p>
        </p:txBody>
      </p:sp>
      <p:sp>
        <p:nvSpPr>
          <p:cNvPr id="352" name="Use a recursive call tree…"/>
          <p:cNvSpPr txBox="1">
            <a:spLocks noGrp="1"/>
          </p:cNvSpPr>
          <p:nvPr>
            <p:ph type="body" sz="quarter" idx="1"/>
          </p:nvPr>
        </p:nvSpPr>
        <p:spPr>
          <a:xfrm>
            <a:off x="1270000" y="1778000"/>
            <a:ext cx="14084300" cy="2755900"/>
          </a:xfrm>
          <a:prstGeom prst="rect">
            <a:avLst/>
          </a:prstGeom>
        </p:spPr>
        <p:txBody>
          <a:bodyPr/>
          <a:lstStyle/>
          <a:p>
            <a:pPr>
              <a:defRPr>
                <a:solidFill>
                  <a:srgbClr val="005493"/>
                </a:solidFill>
              </a:defRPr>
            </a:pPr>
            <a:r>
              <a:t>Use a </a:t>
            </a:r>
            <a:r>
              <a:rPr i="1"/>
              <a:t>recursive call tree</a:t>
            </a:r>
            <a:endParaRPr i="1">
              <a:solidFill>
                <a:srgbClr val="000000"/>
              </a:solidFill>
            </a:endParaRPr>
          </a:p>
          <a:p>
            <a:pPr lvl="1">
              <a:buClr>
                <a:srgbClr val="000000"/>
              </a:buClr>
              <a:defRPr>
                <a:solidFill>
                  <a:srgbClr val="005493"/>
                </a:solidFill>
              </a:defRPr>
            </a:pPr>
            <a:r>
              <a:rPr>
                <a:solidFill>
                  <a:srgbClr val="000000"/>
                </a:solidFill>
              </a:rPr>
              <a:t>One node for each recursive call.</a:t>
            </a:r>
          </a:p>
          <a:p>
            <a:pPr lvl="1">
              <a:buClr>
                <a:srgbClr val="000000"/>
              </a:buClr>
              <a:defRPr>
                <a:solidFill>
                  <a:srgbClr val="005493"/>
                </a:solidFill>
              </a:defRPr>
            </a:pPr>
            <a:r>
              <a:rPr>
                <a:solidFill>
                  <a:srgbClr val="000000"/>
                </a:solidFill>
              </a:rPr>
              <a:t>Label node with return value after children are labeled.</a:t>
            </a:r>
          </a:p>
        </p:txBody>
      </p:sp>
      <p:sp>
        <p:nvSpPr>
          <p:cNvPr id="3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356" name="Group"/>
          <p:cNvGrpSpPr/>
          <p:nvPr/>
        </p:nvGrpSpPr>
        <p:grpSpPr>
          <a:xfrm>
            <a:off x="4800600" y="10299700"/>
            <a:ext cx="1185764" cy="1765300"/>
            <a:chOff x="0" y="0"/>
            <a:chExt cx="1185763" cy="1765300"/>
          </a:xfrm>
        </p:grpSpPr>
        <p:sp>
          <p:nvSpPr>
            <p:cNvPr id="354" name="Line"/>
            <p:cNvSpPr/>
            <p:nvPr/>
          </p:nvSpPr>
          <p:spPr>
            <a:xfrm flipH="1">
              <a:off x="5334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55"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59" name="Group"/>
          <p:cNvGrpSpPr/>
          <p:nvPr/>
        </p:nvGrpSpPr>
        <p:grpSpPr>
          <a:xfrm>
            <a:off x="6024463" y="10301388"/>
            <a:ext cx="1189137" cy="1763612"/>
            <a:chOff x="0" y="0"/>
            <a:chExt cx="1189136" cy="1763611"/>
          </a:xfrm>
        </p:grpSpPr>
        <p:sp>
          <p:nvSpPr>
            <p:cNvPr id="357"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58" name="Rounded Rectangle"/>
            <p:cNvSpPr/>
            <p:nvPr/>
          </p:nvSpPr>
          <p:spPr>
            <a:xfrm>
              <a:off x="1731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62" name="Group"/>
          <p:cNvGrpSpPr/>
          <p:nvPr/>
        </p:nvGrpSpPr>
        <p:grpSpPr>
          <a:xfrm>
            <a:off x="7594600" y="10299700"/>
            <a:ext cx="1185764" cy="1765300"/>
            <a:chOff x="0" y="0"/>
            <a:chExt cx="1185763" cy="1765300"/>
          </a:xfrm>
        </p:grpSpPr>
        <p:sp>
          <p:nvSpPr>
            <p:cNvPr id="360" name="Line"/>
            <p:cNvSpPr/>
            <p:nvPr/>
          </p:nvSpPr>
          <p:spPr>
            <a:xfrm flipH="1">
              <a:off x="5334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61"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65" name="Group"/>
          <p:cNvGrpSpPr/>
          <p:nvPr/>
        </p:nvGrpSpPr>
        <p:grpSpPr>
          <a:xfrm>
            <a:off x="8818463" y="10301388"/>
            <a:ext cx="1189137" cy="1763612"/>
            <a:chOff x="0" y="0"/>
            <a:chExt cx="1189136" cy="1763611"/>
          </a:xfrm>
        </p:grpSpPr>
        <p:sp>
          <p:nvSpPr>
            <p:cNvPr id="363"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64" name="Rounded Rectangle"/>
            <p:cNvSpPr/>
            <p:nvPr/>
          </p:nvSpPr>
          <p:spPr>
            <a:xfrm>
              <a:off x="1731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68" name="Group"/>
          <p:cNvGrpSpPr/>
          <p:nvPr/>
        </p:nvGrpSpPr>
        <p:grpSpPr>
          <a:xfrm>
            <a:off x="10388600" y="10299700"/>
            <a:ext cx="1198464" cy="1765300"/>
            <a:chOff x="0" y="0"/>
            <a:chExt cx="1198463" cy="1765300"/>
          </a:xfrm>
        </p:grpSpPr>
        <p:sp>
          <p:nvSpPr>
            <p:cNvPr id="366"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67" name="Rounded Rectangle"/>
            <p:cNvSpPr/>
            <p:nvPr/>
          </p:nvSpPr>
          <p:spPr>
            <a:xfrm>
              <a:off x="0" y="1003300"/>
              <a:ext cx="1016000" cy="7620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71" name="Group"/>
          <p:cNvGrpSpPr/>
          <p:nvPr/>
        </p:nvGrpSpPr>
        <p:grpSpPr>
          <a:xfrm>
            <a:off x="11625163" y="10301388"/>
            <a:ext cx="1176437" cy="1763612"/>
            <a:chOff x="0" y="0"/>
            <a:chExt cx="1176436" cy="1763611"/>
          </a:xfrm>
        </p:grpSpPr>
        <p:sp>
          <p:nvSpPr>
            <p:cNvPr id="369"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70" name="Rounded Rectangle"/>
            <p:cNvSpPr/>
            <p:nvPr/>
          </p:nvSpPr>
          <p:spPr>
            <a:xfrm>
              <a:off x="160436" y="1001611"/>
              <a:ext cx="1016001" cy="762001"/>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74" name="Group"/>
          <p:cNvGrpSpPr/>
          <p:nvPr/>
        </p:nvGrpSpPr>
        <p:grpSpPr>
          <a:xfrm>
            <a:off x="4622800" y="8991600"/>
            <a:ext cx="2019300" cy="1739900"/>
            <a:chOff x="0" y="0"/>
            <a:chExt cx="2019300" cy="1739900"/>
          </a:xfrm>
        </p:grpSpPr>
        <p:sp>
          <p:nvSpPr>
            <p:cNvPr id="372"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73" name="Rounded Rectangle"/>
            <p:cNvSpPr/>
            <p:nvPr/>
          </p:nvSpPr>
          <p:spPr>
            <a:xfrm>
              <a:off x="82550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77" name="Group"/>
          <p:cNvGrpSpPr/>
          <p:nvPr/>
        </p:nvGrpSpPr>
        <p:grpSpPr>
          <a:xfrm>
            <a:off x="8242300" y="8991600"/>
            <a:ext cx="2015431" cy="1739900"/>
            <a:chOff x="0" y="0"/>
            <a:chExt cx="2015430" cy="1739900"/>
          </a:xfrm>
        </p:grpSpPr>
        <p:sp>
          <p:nvSpPr>
            <p:cNvPr id="375"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76" name="Rounded Rectangle"/>
            <p:cNvSpPr/>
            <p:nvPr/>
          </p:nvSpPr>
          <p:spPr>
            <a:xfrm>
              <a:off x="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80" name="Group"/>
          <p:cNvGrpSpPr/>
          <p:nvPr/>
        </p:nvGrpSpPr>
        <p:grpSpPr>
          <a:xfrm>
            <a:off x="10210800" y="8991600"/>
            <a:ext cx="2019300" cy="1739900"/>
            <a:chOff x="0" y="0"/>
            <a:chExt cx="2019300" cy="1739900"/>
          </a:xfrm>
        </p:grpSpPr>
        <p:sp>
          <p:nvSpPr>
            <p:cNvPr id="378"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79" name="Rounded Rectangle"/>
            <p:cNvSpPr/>
            <p:nvPr/>
          </p:nvSpPr>
          <p:spPr>
            <a:xfrm>
              <a:off x="825500" y="838200"/>
              <a:ext cx="11938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83" name="Group"/>
          <p:cNvGrpSpPr/>
          <p:nvPr/>
        </p:nvGrpSpPr>
        <p:grpSpPr>
          <a:xfrm>
            <a:off x="7467600" y="7696200"/>
            <a:ext cx="3683000" cy="1765300"/>
            <a:chOff x="0" y="0"/>
            <a:chExt cx="3683000" cy="1765300"/>
          </a:xfrm>
        </p:grpSpPr>
        <p:sp>
          <p:nvSpPr>
            <p:cNvPr id="381" name="Line"/>
            <p:cNvSpPr/>
            <p:nvPr/>
          </p:nvSpPr>
          <p:spPr>
            <a:xfrm>
              <a:off x="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82" name="Rounded Rectangle"/>
            <p:cNvSpPr/>
            <p:nvPr/>
          </p:nvSpPr>
          <p:spPr>
            <a:xfrm>
              <a:off x="1930400" y="863600"/>
              <a:ext cx="17526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388" name="Group"/>
          <p:cNvGrpSpPr/>
          <p:nvPr/>
        </p:nvGrpSpPr>
        <p:grpSpPr>
          <a:xfrm>
            <a:off x="1955800" y="7701657"/>
            <a:ext cx="5534125" cy="1772543"/>
            <a:chOff x="0" y="0"/>
            <a:chExt cx="5534124" cy="1772542"/>
          </a:xfrm>
        </p:grpSpPr>
        <p:sp>
          <p:nvSpPr>
            <p:cNvPr id="384" name="Line"/>
            <p:cNvSpPr/>
            <p:nvPr/>
          </p:nvSpPr>
          <p:spPr>
            <a:xfrm flipH="1">
              <a:off x="2719884" y="0"/>
              <a:ext cx="2814241"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nvGrpSpPr>
            <p:cNvPr id="387" name="Group"/>
            <p:cNvGrpSpPr/>
            <p:nvPr/>
          </p:nvGrpSpPr>
          <p:grpSpPr>
            <a:xfrm>
              <a:off x="0" y="870842"/>
              <a:ext cx="3600450" cy="901701"/>
              <a:chOff x="0" y="0"/>
              <a:chExt cx="3600449" cy="901700"/>
            </a:xfrm>
          </p:grpSpPr>
          <p:sp>
            <p:nvSpPr>
              <p:cNvPr id="385" name="Rounded Rectangle"/>
              <p:cNvSpPr/>
              <p:nvPr/>
            </p:nvSpPr>
            <p:spPr>
              <a:xfrm>
                <a:off x="1847850" y="0"/>
                <a:ext cx="17526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386" name="ruler(2)"/>
              <p:cNvSpPr txBox="1"/>
              <p:nvPr/>
            </p:nvSpPr>
            <p:spPr>
              <a:xfrm>
                <a:off x="0" y="203200"/>
                <a:ext cx="1226574"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ruler(2)</a:t>
                </a:r>
              </a:p>
            </p:txBody>
          </p:sp>
        </p:grpSp>
      </p:grpSp>
      <p:sp>
        <p:nvSpPr>
          <p:cNvPr id="389" name="1 2 1"/>
          <p:cNvSpPr txBox="1"/>
          <p:nvPr/>
        </p:nvSpPr>
        <p:spPr>
          <a:xfrm>
            <a:off x="3886403" y="8813800"/>
            <a:ext cx="1360080"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a:t>
            </a:r>
          </a:p>
        </p:txBody>
      </p:sp>
      <p:sp>
        <p:nvSpPr>
          <p:cNvPr id="390" name="1"/>
          <p:cNvSpPr txBox="1"/>
          <p:nvPr/>
        </p:nvSpPr>
        <p:spPr>
          <a:xfrm>
            <a:off x="3043364" y="10083800"/>
            <a:ext cx="327952"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391" name="⎵"/>
          <p:cNvSpPr txBox="1"/>
          <p:nvPr/>
        </p:nvSpPr>
        <p:spPr>
          <a:xfrm>
            <a:off x="2293949" y="11379200"/>
            <a:ext cx="439052"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392" name="⎵"/>
          <p:cNvSpPr txBox="1"/>
          <p:nvPr/>
        </p:nvSpPr>
        <p:spPr>
          <a:xfrm>
            <a:off x="3690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393" name="⎵"/>
          <p:cNvSpPr txBox="1"/>
          <p:nvPr/>
        </p:nvSpPr>
        <p:spPr>
          <a:xfrm>
            <a:off x="5087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394" name="⎵"/>
          <p:cNvSpPr txBox="1"/>
          <p:nvPr/>
        </p:nvSpPr>
        <p:spPr>
          <a:xfrm>
            <a:off x="6484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395" name="1"/>
          <p:cNvSpPr txBox="1"/>
          <p:nvPr/>
        </p:nvSpPr>
        <p:spPr>
          <a:xfrm>
            <a:off x="5837364" y="10071100"/>
            <a:ext cx="327952"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grpSp>
        <p:nvGrpSpPr>
          <p:cNvPr id="399" name="Group"/>
          <p:cNvGrpSpPr/>
          <p:nvPr/>
        </p:nvGrpSpPr>
        <p:grpSpPr>
          <a:xfrm>
            <a:off x="3860800" y="6388100"/>
            <a:ext cx="9278145" cy="1803400"/>
            <a:chOff x="0" y="0"/>
            <a:chExt cx="9278144" cy="1803400"/>
          </a:xfrm>
        </p:grpSpPr>
        <p:sp>
          <p:nvSpPr>
            <p:cNvPr id="396" name="Line"/>
            <p:cNvSpPr/>
            <p:nvPr/>
          </p:nvSpPr>
          <p:spPr>
            <a:xfrm flipH="1">
              <a:off x="3657600" y="0"/>
              <a:ext cx="5620545" cy="136118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397" name="Rounded Rectangle"/>
            <p:cNvSpPr/>
            <p:nvPr/>
          </p:nvSpPr>
          <p:spPr>
            <a:xfrm>
              <a:off x="1828800" y="901700"/>
              <a:ext cx="34925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398" name="ruler(3)"/>
            <p:cNvSpPr txBox="1"/>
            <p:nvPr/>
          </p:nvSpPr>
          <p:spPr>
            <a:xfrm>
              <a:off x="0" y="1130300"/>
              <a:ext cx="1226574"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ruler(3)</a:t>
              </a:r>
            </a:p>
          </p:txBody>
        </p:sp>
      </p:grpSp>
      <p:sp>
        <p:nvSpPr>
          <p:cNvPr id="400" name="1 2 1 3 1 2 1"/>
          <p:cNvSpPr txBox="1"/>
          <p:nvPr/>
        </p:nvSpPr>
        <p:spPr>
          <a:xfrm>
            <a:off x="5817006" y="7531100"/>
            <a:ext cx="3011487"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1 2 1 3 1 2 1</a:t>
            </a:r>
          </a:p>
        </p:txBody>
      </p:sp>
      <p:grpSp>
        <p:nvGrpSpPr>
          <p:cNvPr id="403" name="Group"/>
          <p:cNvGrpSpPr/>
          <p:nvPr/>
        </p:nvGrpSpPr>
        <p:grpSpPr>
          <a:xfrm>
            <a:off x="8039100" y="6019800"/>
            <a:ext cx="8540750" cy="901700"/>
            <a:chOff x="0" y="0"/>
            <a:chExt cx="8540749" cy="901700"/>
          </a:xfrm>
        </p:grpSpPr>
        <p:sp>
          <p:nvSpPr>
            <p:cNvPr id="401" name="Rounded Rectangle"/>
            <p:cNvSpPr/>
            <p:nvPr/>
          </p:nvSpPr>
          <p:spPr>
            <a:xfrm>
              <a:off x="1797050" y="0"/>
              <a:ext cx="6743700" cy="901700"/>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402" name="ruler(4)"/>
            <p:cNvSpPr txBox="1"/>
            <p:nvPr/>
          </p:nvSpPr>
          <p:spPr>
            <a:xfrm>
              <a:off x="0" y="228600"/>
              <a:ext cx="1226574"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ruler(4)</a:t>
              </a:r>
            </a:p>
          </p:txBody>
        </p:sp>
      </p:grpSp>
      <p:sp>
        <p:nvSpPr>
          <p:cNvPr id="404" name="1 2 1 3 1 2 1 4 1 2 1 3 1 2 1"/>
          <p:cNvSpPr txBox="1"/>
          <p:nvPr/>
        </p:nvSpPr>
        <p:spPr>
          <a:xfrm>
            <a:off x="9944100" y="6261100"/>
            <a:ext cx="6314298"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 1 2 1 3 1 2 1 4 1 2 1 3 1 2 1</a:t>
            </a:r>
          </a:p>
        </p:txBody>
      </p:sp>
      <p:sp>
        <p:nvSpPr>
          <p:cNvPr id="405" name="⎵"/>
          <p:cNvSpPr txBox="1"/>
          <p:nvPr/>
        </p:nvSpPr>
        <p:spPr>
          <a:xfrm>
            <a:off x="7881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06" name="⎵"/>
          <p:cNvSpPr txBox="1"/>
          <p:nvPr/>
        </p:nvSpPr>
        <p:spPr>
          <a:xfrm>
            <a:off x="9278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07" name="1"/>
          <p:cNvSpPr txBox="1"/>
          <p:nvPr/>
        </p:nvSpPr>
        <p:spPr>
          <a:xfrm>
            <a:off x="8631364" y="10071100"/>
            <a:ext cx="327952"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08" name="⎵"/>
          <p:cNvSpPr txBox="1"/>
          <p:nvPr/>
        </p:nvSpPr>
        <p:spPr>
          <a:xfrm>
            <a:off x="10675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09" name="⎵"/>
          <p:cNvSpPr txBox="1"/>
          <p:nvPr/>
        </p:nvSpPr>
        <p:spPr>
          <a:xfrm>
            <a:off x="12072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10" name="1"/>
          <p:cNvSpPr txBox="1"/>
          <p:nvPr/>
        </p:nvSpPr>
        <p:spPr>
          <a:xfrm>
            <a:off x="11425364" y="10071100"/>
            <a:ext cx="327952"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11" name="1 2 1"/>
          <p:cNvSpPr txBox="1"/>
          <p:nvPr/>
        </p:nvSpPr>
        <p:spPr>
          <a:xfrm>
            <a:off x="9480753" y="8801100"/>
            <a:ext cx="1360080"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a:t>
            </a:r>
          </a:p>
        </p:txBody>
      </p:sp>
      <p:sp>
        <p:nvSpPr>
          <p:cNvPr id="412" name="⎵"/>
          <p:cNvSpPr txBox="1"/>
          <p:nvPr/>
        </p:nvSpPr>
        <p:spPr>
          <a:xfrm>
            <a:off x="13469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13" name="⎵"/>
          <p:cNvSpPr txBox="1"/>
          <p:nvPr/>
        </p:nvSpPr>
        <p:spPr>
          <a:xfrm>
            <a:off x="14866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14" name="1"/>
          <p:cNvSpPr txBox="1"/>
          <p:nvPr/>
        </p:nvSpPr>
        <p:spPr>
          <a:xfrm>
            <a:off x="14219365" y="10071100"/>
            <a:ext cx="327951"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15" name="⎵"/>
          <p:cNvSpPr txBox="1"/>
          <p:nvPr/>
        </p:nvSpPr>
        <p:spPr>
          <a:xfrm>
            <a:off x="16263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16" name="1"/>
          <p:cNvSpPr txBox="1"/>
          <p:nvPr/>
        </p:nvSpPr>
        <p:spPr>
          <a:xfrm>
            <a:off x="17013365" y="10071100"/>
            <a:ext cx="327951"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17" name="1 2 1"/>
          <p:cNvSpPr txBox="1"/>
          <p:nvPr/>
        </p:nvSpPr>
        <p:spPr>
          <a:xfrm>
            <a:off x="15068752" y="8801100"/>
            <a:ext cx="1360080"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a:t>
            </a:r>
          </a:p>
        </p:txBody>
      </p:sp>
      <p:sp>
        <p:nvSpPr>
          <p:cNvPr id="418" name="⎵"/>
          <p:cNvSpPr txBox="1"/>
          <p:nvPr/>
        </p:nvSpPr>
        <p:spPr>
          <a:xfrm>
            <a:off x="19057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19" name="⎵"/>
          <p:cNvSpPr txBox="1"/>
          <p:nvPr/>
        </p:nvSpPr>
        <p:spPr>
          <a:xfrm>
            <a:off x="20454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20" name="1"/>
          <p:cNvSpPr txBox="1"/>
          <p:nvPr/>
        </p:nvSpPr>
        <p:spPr>
          <a:xfrm>
            <a:off x="19807365" y="10071100"/>
            <a:ext cx="327951"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21" name="⎵"/>
          <p:cNvSpPr txBox="1"/>
          <p:nvPr/>
        </p:nvSpPr>
        <p:spPr>
          <a:xfrm>
            <a:off x="21851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22" name="⎵"/>
          <p:cNvSpPr txBox="1"/>
          <p:nvPr/>
        </p:nvSpPr>
        <p:spPr>
          <a:xfrm>
            <a:off x="23248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423" name="1"/>
          <p:cNvSpPr txBox="1"/>
          <p:nvPr/>
        </p:nvSpPr>
        <p:spPr>
          <a:xfrm>
            <a:off x="22601365" y="10071100"/>
            <a:ext cx="327951"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1</a:t>
            </a:r>
          </a:p>
        </p:txBody>
      </p:sp>
      <p:sp>
        <p:nvSpPr>
          <p:cNvPr id="424" name="1 2 1"/>
          <p:cNvSpPr txBox="1"/>
          <p:nvPr/>
        </p:nvSpPr>
        <p:spPr>
          <a:xfrm>
            <a:off x="20656752" y="8801100"/>
            <a:ext cx="1360080"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a:t>
            </a:r>
          </a:p>
        </p:txBody>
      </p:sp>
      <p:sp>
        <p:nvSpPr>
          <p:cNvPr id="425" name="1 2 1 3 1 2 1"/>
          <p:cNvSpPr txBox="1"/>
          <p:nvPr/>
        </p:nvSpPr>
        <p:spPr>
          <a:xfrm>
            <a:off x="17120005" y="7531100"/>
            <a:ext cx="3011487"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 1 2 1 3 1 2 1</a:t>
            </a:r>
          </a:p>
        </p:txBody>
      </p:sp>
      <p:sp>
        <p:nvSpPr>
          <p:cNvPr id="426" name="⎵"/>
          <p:cNvSpPr txBox="1"/>
          <p:nvPr/>
        </p:nvSpPr>
        <p:spPr>
          <a:xfrm>
            <a:off x="17660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134" name="TextBox 133">
            <a:extLst>
              <a:ext uri="{FF2B5EF4-FFF2-40B4-BE49-F238E27FC236}">
                <a16:creationId xmlns:a16="http://schemas.microsoft.com/office/drawing/2014/main" id="{9525B829-A3A7-4B9C-8C31-5CDD7CC95CF1}"/>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8</a:t>
            </a: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.1a</a:t>
            </a:r>
          </a:p>
        </p:txBody>
      </p:sp>
      <p:sp>
        <p:nvSpPr>
          <p:cNvPr id="135" name="TextBox 134">
            <a:extLst>
              <a:ext uri="{FF2B5EF4-FFF2-40B4-BE49-F238E27FC236}">
                <a16:creationId xmlns:a16="http://schemas.microsoft.com/office/drawing/2014/main" id="{1EA33495-E179-4B0F-BEA3-FE2268121896}"/>
              </a:ext>
            </a:extLst>
          </p:cNvPr>
          <p:cNvSpPr txBox="1"/>
          <p:nvPr/>
        </p:nvSpPr>
        <p:spPr>
          <a:xfrm>
            <a:off x="17319552" y="229859"/>
            <a:ext cx="3606802"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647700" hangingPunct="1">
              <a:defRPr/>
            </a:pPr>
            <a:r>
              <a:rPr lang="en-US" sz="1800" dirty="0">
                <a:latin typeface="Lucida Grande"/>
                <a:ea typeface="Lucida Grande"/>
                <a:cs typeface="Lucida Grande"/>
                <a:sym typeface="Lucida Grande"/>
              </a:rPr>
              <a:t>Determine the purpose or output of a recursive method by tracing the program code.</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3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3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3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3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3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3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39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3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3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p:tmAbs val="0"/>
                                  </p:iterate>
                                  <p:childTnLst>
                                    <p:set>
                                      <p:cBhvr>
                                        <p:cTn id="70" fill="hold"/>
                                        <p:tgtEl>
                                          <p:spTgt spid="3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p:tmAbs val="0"/>
                                  </p:iterate>
                                  <p:childTnLst>
                                    <p:set>
                                      <p:cBhvr>
                                        <p:cTn id="74" fill="hold"/>
                                        <p:tgtEl>
                                          <p:spTgt spid="3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p:tmAbs val="0"/>
                                  </p:iterate>
                                  <p:childTnLst>
                                    <p:set>
                                      <p:cBhvr>
                                        <p:cTn id="78" fill="hold"/>
                                        <p:tgtEl>
                                          <p:spTgt spid="36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40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36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p:tmAbs val="0"/>
                                  </p:iterate>
                                  <p:childTnLst>
                                    <p:set>
                                      <p:cBhvr>
                                        <p:cTn id="90" fill="hold"/>
                                        <p:tgtEl>
                                          <p:spTgt spid="4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p:tmAbs val="0"/>
                                  </p:iterate>
                                  <p:childTnLst>
                                    <p:set>
                                      <p:cBhvr>
                                        <p:cTn id="94" fill="hold"/>
                                        <p:tgtEl>
                                          <p:spTgt spid="40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iterate>
                                    <p:tmAbs val="0"/>
                                  </p:iterate>
                                  <p:childTnLst>
                                    <p:set>
                                      <p:cBhvr>
                                        <p:cTn id="98" fill="hold"/>
                                        <p:tgtEl>
                                          <p:spTgt spid="38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p:tmAbs val="0"/>
                                  </p:iterate>
                                  <p:childTnLst>
                                    <p:set>
                                      <p:cBhvr>
                                        <p:cTn id="102" fill="hold"/>
                                        <p:tgtEl>
                                          <p:spTgt spid="36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p:tmAbs val="0"/>
                                  </p:iterate>
                                  <p:childTnLst>
                                    <p:set>
                                      <p:cBhvr>
                                        <p:cTn id="106" fill="hold"/>
                                        <p:tgtEl>
                                          <p:spTgt spid="40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p:tmAbs val="0"/>
                                  </p:iterate>
                                  <p:childTnLst>
                                    <p:set>
                                      <p:cBhvr>
                                        <p:cTn id="110" fill="hold"/>
                                        <p:tgtEl>
                                          <p:spTgt spid="3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p:tmAbs val="0"/>
                                  </p:iterate>
                                  <p:childTnLst>
                                    <p:set>
                                      <p:cBhvr>
                                        <p:cTn id="114" fill="hold"/>
                                        <p:tgtEl>
                                          <p:spTgt spid="40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iterate>
                                    <p:tmAbs val="0"/>
                                  </p:iterate>
                                  <p:childTnLst>
                                    <p:set>
                                      <p:cBhvr>
                                        <p:cTn id="118" fill="hold"/>
                                        <p:tgtEl>
                                          <p:spTgt spid="41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iterate>
                                    <p:tmAbs val="0"/>
                                  </p:iterate>
                                  <p:childTnLst>
                                    <p:set>
                                      <p:cBhvr>
                                        <p:cTn id="122" fill="hold"/>
                                        <p:tgtEl>
                                          <p:spTgt spid="41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iterate>
                                    <p:tmAbs val="0"/>
                                  </p:iterate>
                                  <p:childTnLst>
                                    <p:set>
                                      <p:cBhvr>
                                        <p:cTn id="126" fill="hold"/>
                                        <p:tgtEl>
                                          <p:spTgt spid="40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p:tmAbs val="0"/>
                                  </p:iterate>
                                  <p:childTnLst>
                                    <p:set>
                                      <p:cBhvr>
                                        <p:cTn id="130" fill="hold"/>
                                        <p:tgtEl>
                                          <p:spTgt spid="33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iterate>
                                    <p:tmAbs val="0"/>
                                  </p:iterate>
                                  <p:childTnLst>
                                    <p:set>
                                      <p:cBhvr>
                                        <p:cTn id="134" fill="hold"/>
                                        <p:tgtEl>
                                          <p:spTgt spid="33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iterate>
                                    <p:tmAbs val="0"/>
                                  </p:iterate>
                                  <p:childTnLst>
                                    <p:set>
                                      <p:cBhvr>
                                        <p:cTn id="138" fill="hold"/>
                                        <p:tgtEl>
                                          <p:spTgt spid="33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iterate>
                                    <p:tmAbs val="0"/>
                                  </p:iterate>
                                  <p:childTnLst>
                                    <p:set>
                                      <p:cBhvr>
                                        <p:cTn id="142" fill="hold"/>
                                        <p:tgtEl>
                                          <p:spTgt spid="3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iterate>
                                    <p:tmAbs val="0"/>
                                  </p:iterate>
                                  <p:childTnLst>
                                    <p:set>
                                      <p:cBhvr>
                                        <p:cTn id="146" fill="hold"/>
                                        <p:tgtEl>
                                          <p:spTgt spid="41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iterate>
                                    <p:tmAbs val="0"/>
                                  </p:iterate>
                                  <p:childTnLst>
                                    <p:set>
                                      <p:cBhvr>
                                        <p:cTn id="150" fill="hold"/>
                                        <p:tgtEl>
                                          <p:spTgt spid="32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iterate>
                                    <p:tmAbs val="0"/>
                                  </p:iterate>
                                  <p:childTnLst>
                                    <p:set>
                                      <p:cBhvr>
                                        <p:cTn id="154" fill="hold"/>
                                        <p:tgtEl>
                                          <p:spTgt spid="41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iterate>
                                    <p:tmAbs val="0"/>
                                  </p:iterate>
                                  <p:childTnLst>
                                    <p:set>
                                      <p:cBhvr>
                                        <p:cTn id="158" fill="hold"/>
                                        <p:tgtEl>
                                          <p:spTgt spid="41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iterate>
                                    <p:tmAbs val="0"/>
                                  </p:iterate>
                                  <p:childTnLst>
                                    <p:set>
                                      <p:cBhvr>
                                        <p:cTn id="162" fill="hold"/>
                                        <p:tgtEl>
                                          <p:spTgt spid="32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iterate>
                                    <p:tmAbs val="0"/>
                                  </p:iterate>
                                  <p:childTnLst>
                                    <p:set>
                                      <p:cBhvr>
                                        <p:cTn id="166" fill="hold"/>
                                        <p:tgtEl>
                                          <p:spTgt spid="32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iterate>
                                    <p:tmAbs val="0"/>
                                  </p:iterate>
                                  <p:childTnLst>
                                    <p:set>
                                      <p:cBhvr>
                                        <p:cTn id="170" fill="hold"/>
                                        <p:tgtEl>
                                          <p:spTgt spid="41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iterate>
                                    <p:tmAbs val="0"/>
                                  </p:iterate>
                                  <p:childTnLst>
                                    <p:set>
                                      <p:cBhvr>
                                        <p:cTn id="174" fill="hold"/>
                                        <p:tgtEl>
                                          <p:spTgt spid="31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iterate>
                                    <p:tmAbs val="0"/>
                                  </p:iterate>
                                  <p:childTnLst>
                                    <p:set>
                                      <p:cBhvr>
                                        <p:cTn id="178" fill="hold"/>
                                        <p:tgtEl>
                                          <p:spTgt spid="42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iterate>
                                    <p:tmAbs val="0"/>
                                  </p:iterate>
                                  <p:childTnLst>
                                    <p:set>
                                      <p:cBhvr>
                                        <p:cTn id="182" fill="hold"/>
                                        <p:tgtEl>
                                          <p:spTgt spid="41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iterate>
                                    <p:tmAbs val="0"/>
                                  </p:iterate>
                                  <p:childTnLst>
                                    <p:set>
                                      <p:cBhvr>
                                        <p:cTn id="186" fill="hold"/>
                                        <p:tgtEl>
                                          <p:spTgt spid="41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iterate>
                                    <p:tmAbs val="0"/>
                                  </p:iterate>
                                  <p:childTnLst>
                                    <p:set>
                                      <p:cBhvr>
                                        <p:cTn id="190" fill="hold"/>
                                        <p:tgtEl>
                                          <p:spTgt spid="315"/>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iterate>
                                    <p:tmAbs val="0"/>
                                  </p:iterate>
                                  <p:childTnLst>
                                    <p:set>
                                      <p:cBhvr>
                                        <p:cTn id="194" fill="hold"/>
                                        <p:tgtEl>
                                          <p:spTgt spid="312"/>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iterate>
                                    <p:tmAbs val="0"/>
                                  </p:iterate>
                                  <p:childTnLst>
                                    <p:set>
                                      <p:cBhvr>
                                        <p:cTn id="198" fill="hold"/>
                                        <p:tgtEl>
                                          <p:spTgt spid="309"/>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iterate>
                                    <p:tmAbs val="0"/>
                                  </p:iterate>
                                  <p:childTnLst>
                                    <p:set>
                                      <p:cBhvr>
                                        <p:cTn id="202" fill="hold"/>
                                        <p:tgtEl>
                                          <p:spTgt spid="41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iterate>
                                    <p:tmAbs val="0"/>
                                  </p:iterate>
                                  <p:childTnLst>
                                    <p:set>
                                      <p:cBhvr>
                                        <p:cTn id="206" fill="hold"/>
                                        <p:tgtEl>
                                          <p:spTgt spid="30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iterate>
                                    <p:tmAbs val="0"/>
                                  </p:iterate>
                                  <p:childTnLst>
                                    <p:set>
                                      <p:cBhvr>
                                        <p:cTn id="210" fill="hold"/>
                                        <p:tgtEl>
                                          <p:spTgt spid="41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iterate>
                                    <p:tmAbs val="0"/>
                                  </p:iterate>
                                  <p:childTnLst>
                                    <p:set>
                                      <p:cBhvr>
                                        <p:cTn id="214" fill="hold"/>
                                        <p:tgtEl>
                                          <p:spTgt spid="420"/>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iterate>
                                    <p:tmAbs val="0"/>
                                  </p:iterate>
                                  <p:childTnLst>
                                    <p:set>
                                      <p:cBhvr>
                                        <p:cTn id="218" fill="hold"/>
                                        <p:tgtEl>
                                          <p:spTgt spid="303"/>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iterate>
                                    <p:tmAbs val="0"/>
                                  </p:iterate>
                                  <p:childTnLst>
                                    <p:set>
                                      <p:cBhvr>
                                        <p:cTn id="222" fill="hold"/>
                                        <p:tgtEl>
                                          <p:spTgt spid="300"/>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iterate>
                                    <p:tmAbs val="0"/>
                                  </p:iterate>
                                  <p:childTnLst>
                                    <p:set>
                                      <p:cBhvr>
                                        <p:cTn id="226" fill="hold"/>
                                        <p:tgtEl>
                                          <p:spTgt spid="421"/>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iterate>
                                    <p:tmAbs val="0"/>
                                  </p:iterate>
                                  <p:childTnLst>
                                    <p:set>
                                      <p:cBhvr>
                                        <p:cTn id="230" fill="hold"/>
                                        <p:tgtEl>
                                          <p:spTgt spid="297"/>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iterate>
                                    <p:tmAbs val="0"/>
                                  </p:iterate>
                                  <p:childTnLst>
                                    <p:set>
                                      <p:cBhvr>
                                        <p:cTn id="234" fill="hold"/>
                                        <p:tgtEl>
                                          <p:spTgt spid="422"/>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iterate>
                                    <p:tmAbs val="0"/>
                                  </p:iterate>
                                  <p:childTnLst>
                                    <p:set>
                                      <p:cBhvr>
                                        <p:cTn id="238" fill="hold"/>
                                        <p:tgtEl>
                                          <p:spTgt spid="423"/>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iterate>
                                    <p:tmAbs val="0"/>
                                  </p:iterate>
                                  <p:childTnLst>
                                    <p:set>
                                      <p:cBhvr>
                                        <p:cTn id="242" fill="hold"/>
                                        <p:tgtEl>
                                          <p:spTgt spid="42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iterate>
                                    <p:tmAbs val="0"/>
                                  </p:iterate>
                                  <p:childTnLst>
                                    <p:set>
                                      <p:cBhvr>
                                        <p:cTn id="246" fill="hold"/>
                                        <p:tgtEl>
                                          <p:spTgt spid="425"/>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iterate>
                                    <p:tmAbs val="0"/>
                                  </p:iterate>
                                  <p:childTnLst>
                                    <p:set>
                                      <p:cBhvr>
                                        <p:cTn id="250" fill="hold"/>
                                        <p:tgtEl>
                                          <p:spTgt spid="404"/>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300" grpId="0" animBg="1" advAuto="0"/>
      <p:bldP spid="303" grpId="0" animBg="1" advAuto="0"/>
      <p:bldP spid="306" grpId="0" animBg="1" advAuto="0"/>
      <p:bldP spid="309" grpId="0" animBg="1" advAuto="0"/>
      <p:bldP spid="312" grpId="0" animBg="1" advAuto="0"/>
      <p:bldP spid="315" grpId="0" animBg="1" advAuto="0"/>
      <p:bldP spid="318" grpId="0" animBg="1" advAuto="0"/>
      <p:bldP spid="321" grpId="0" animBg="1" advAuto="0"/>
      <p:bldP spid="324" grpId="0" animBg="1" advAuto="0"/>
      <p:bldP spid="327" grpId="0" animBg="1" advAuto="0"/>
      <p:bldP spid="330" grpId="0" animBg="1" advAuto="0"/>
      <p:bldP spid="333" grpId="0" animBg="1" advAuto="0"/>
      <p:bldP spid="336" grpId="0" animBg="1" advAuto="0"/>
      <p:bldP spid="339" grpId="0" animBg="1" advAuto="0"/>
      <p:bldP spid="342" grpId="0" animBg="1" advAuto="0"/>
      <p:bldP spid="346" grpId="0" animBg="1" advAuto="0"/>
      <p:bldP spid="350" grpId="0" animBg="1" advAuto="0"/>
      <p:bldP spid="356" grpId="0" animBg="1" advAuto="0"/>
      <p:bldP spid="359" grpId="0" animBg="1" advAuto="0"/>
      <p:bldP spid="362" grpId="0" animBg="1" advAuto="0"/>
      <p:bldP spid="365" grpId="0" animBg="1" advAuto="0"/>
      <p:bldP spid="368" grpId="0" animBg="1" advAuto="0"/>
      <p:bldP spid="371" grpId="0" animBg="1" advAuto="0"/>
      <p:bldP spid="374" grpId="0" animBg="1" advAuto="0"/>
      <p:bldP spid="377" grpId="0" animBg="1" advAuto="0"/>
      <p:bldP spid="380" grpId="0" animBg="1" advAuto="0"/>
      <p:bldP spid="383" grpId="0" animBg="1" advAuto="0"/>
      <p:bldP spid="388" grpId="0" animBg="1" advAuto="0"/>
      <p:bldP spid="389" grpId="0" animBg="1" advAuto="0"/>
      <p:bldP spid="390" grpId="0" animBg="1" advAuto="0"/>
      <p:bldP spid="391" grpId="0" animBg="1" advAuto="0"/>
      <p:bldP spid="392" grpId="0" animBg="1" advAuto="0"/>
      <p:bldP spid="393" grpId="0" animBg="1" advAuto="0"/>
      <p:bldP spid="394" grpId="0" animBg="1" advAuto="0"/>
      <p:bldP spid="395" grpId="0" animBg="1" advAuto="0"/>
      <p:bldP spid="399" grpId="0" animBg="1" advAuto="0"/>
      <p:bldP spid="400" grpId="0" animBg="1" advAuto="0"/>
      <p:bldP spid="403" grpId="0" animBg="1" advAuto="0"/>
      <p:bldP spid="404" grpId="0" animBg="1" advAuto="0"/>
      <p:bldP spid="405" grpId="0" animBg="1" advAuto="0"/>
      <p:bldP spid="406" grpId="0" animBg="1" advAuto="0"/>
      <p:bldP spid="407" grpId="0" animBg="1" advAuto="0"/>
      <p:bldP spid="408" grpId="0" animBg="1" advAuto="0"/>
      <p:bldP spid="409" grpId="0" animBg="1" advAuto="0"/>
      <p:bldP spid="410" grpId="0" animBg="1" advAuto="0"/>
      <p:bldP spid="411" grpId="0" animBg="1" advAuto="0"/>
      <p:bldP spid="412" grpId="0" animBg="1" advAuto="0"/>
      <p:bldP spid="413" grpId="0" animBg="1" advAuto="0"/>
      <p:bldP spid="414" grpId="0" animBg="1" advAuto="0"/>
      <p:bldP spid="415" grpId="0" animBg="1" advAuto="0"/>
      <p:bldP spid="416" grpId="0" animBg="1" advAuto="0"/>
      <p:bldP spid="417" grpId="0" animBg="1" advAuto="0"/>
      <p:bldP spid="418" grpId="0" animBg="1" advAuto="0"/>
      <p:bldP spid="419" grpId="0" animBg="1" advAuto="0"/>
      <p:bldP spid="420" grpId="0" animBg="1" advAuto="0"/>
      <p:bldP spid="421" grpId="0" animBg="1" advAuto="0"/>
      <p:bldP spid="422" grpId="0" animBg="1" advAuto="0"/>
      <p:bldP spid="423" grpId="0" animBg="1" advAuto="0"/>
      <p:bldP spid="424" grpId="0" animBg="1" advAuto="0"/>
      <p:bldP spid="425" grpId="0" animBg="1" advAuto="0"/>
      <p:bldP spid="426" grpId="0" animBg="1" advAuto="0"/>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owers of Hanoi puzzle"/>
          <p:cNvSpPr txBox="1">
            <a:spLocks noGrp="1"/>
          </p:cNvSpPr>
          <p:nvPr>
            <p:ph type="title"/>
          </p:nvPr>
        </p:nvSpPr>
        <p:spPr>
          <a:prstGeom prst="rect">
            <a:avLst/>
          </a:prstGeom>
        </p:spPr>
        <p:txBody>
          <a:bodyPr/>
          <a:lstStyle/>
          <a:p>
            <a:r>
              <a:rPr lang="en-US" dirty="0"/>
              <a:t>Example: </a:t>
            </a:r>
            <a:r>
              <a:rPr dirty="0"/>
              <a:t>Towers of Hanoi puzzle</a:t>
            </a:r>
            <a:r>
              <a:rPr lang="en-US" dirty="0"/>
              <a:t> </a:t>
            </a:r>
            <a:r>
              <a:rPr lang="en-US" sz="2800" dirty="0"/>
              <a:t>(</a:t>
            </a:r>
            <a:r>
              <a:rPr lang="en-US" sz="2800" dirty="0">
                <a:hlinkClick r:id="rId2"/>
              </a:rPr>
              <a:t>https://www.mathsisfun.com/games/towerofhanoi.html</a:t>
            </a:r>
            <a:r>
              <a:rPr lang="en-US" sz="2800" dirty="0"/>
              <a:t>)</a:t>
            </a:r>
            <a:endParaRPr dirty="0"/>
          </a:p>
        </p:txBody>
      </p:sp>
      <p:sp>
        <p:nvSpPr>
          <p:cNvPr id="429" name="A legend of uncertain origin…"/>
          <p:cNvSpPr txBox="1">
            <a:spLocks noGrp="1"/>
          </p:cNvSpPr>
          <p:nvPr>
            <p:ph type="body" sz="half" idx="1"/>
          </p:nvPr>
        </p:nvSpPr>
        <p:spPr>
          <a:xfrm>
            <a:off x="1270000" y="1778000"/>
            <a:ext cx="21831300" cy="3746500"/>
          </a:xfrm>
          <a:prstGeom prst="rect">
            <a:avLst/>
          </a:prstGeom>
        </p:spPr>
        <p:txBody>
          <a:bodyPr/>
          <a:lstStyle/>
          <a:p>
            <a:pPr>
              <a:defRPr>
                <a:solidFill>
                  <a:srgbClr val="005493"/>
                </a:solidFill>
              </a:defRPr>
            </a:pPr>
            <a:r>
              <a:t>A legend of uncertain origin</a:t>
            </a:r>
            <a:endParaRPr i="1">
              <a:solidFill>
                <a:srgbClr val="000000"/>
              </a:solidFill>
            </a:endParaRPr>
          </a:p>
          <a:p>
            <a:pPr lvl="1">
              <a:buClr>
                <a:srgbClr val="000000"/>
              </a:buClr>
              <a:defRPr>
                <a:solidFill>
                  <a:srgbClr val="005493"/>
                </a:solidFill>
              </a:defRPr>
            </a:pPr>
            <a:r>
              <a:rPr i="1">
                <a:solidFill>
                  <a:srgbClr val="000000"/>
                </a:solidFill>
              </a:rPr>
              <a:t>n = </a:t>
            </a:r>
            <a:r>
              <a:rPr>
                <a:solidFill>
                  <a:srgbClr val="000000"/>
                </a:solidFill>
              </a:rPr>
              <a:t>64 discs of differing size; 3 posts; discs on one of the posts from largest to smallest.</a:t>
            </a:r>
          </a:p>
          <a:p>
            <a:pPr lvl="1">
              <a:buClr>
                <a:srgbClr val="000000"/>
              </a:buClr>
              <a:defRPr>
                <a:solidFill>
                  <a:srgbClr val="005493"/>
                </a:solidFill>
              </a:defRPr>
            </a:pPr>
            <a:r>
              <a:rPr>
                <a:solidFill>
                  <a:srgbClr val="000000"/>
                </a:solidFill>
              </a:rPr>
              <a:t>An ancient prophecy has commanded monks to move the discs to another post.</a:t>
            </a:r>
          </a:p>
          <a:p>
            <a:pPr lvl="1">
              <a:buClr>
                <a:srgbClr val="000000"/>
              </a:buClr>
              <a:defRPr>
                <a:solidFill>
                  <a:srgbClr val="005493"/>
                </a:solidFill>
              </a:defRPr>
            </a:pPr>
            <a:r>
              <a:rPr>
                <a:solidFill>
                  <a:srgbClr val="000000"/>
                </a:solidFill>
              </a:rPr>
              <a:t>When the task is completed,</a:t>
            </a:r>
            <a:r>
              <a:rPr>
                <a:solidFill>
                  <a:srgbClr val="8D3124"/>
                </a:solidFill>
              </a:rPr>
              <a:t> </a:t>
            </a:r>
            <a:r>
              <a:rPr i="1">
                <a:solidFill>
                  <a:srgbClr val="8D3124"/>
                </a:solidFill>
              </a:rPr>
              <a:t>the world will end</a:t>
            </a:r>
            <a:r>
              <a:rPr>
                <a:solidFill>
                  <a:srgbClr val="8D3124"/>
                </a:solidFill>
              </a:rPr>
              <a:t>.</a:t>
            </a:r>
          </a:p>
        </p:txBody>
      </p:sp>
      <p:sp>
        <p:nvSpPr>
          <p:cNvPr id="43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431" name="Rules…"/>
          <p:cNvSpPr txBox="1"/>
          <p:nvPr/>
        </p:nvSpPr>
        <p:spPr>
          <a:xfrm>
            <a:off x="1270000" y="6350000"/>
            <a:ext cx="10960100" cy="27559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t>Rules</a:t>
            </a:r>
            <a:endParaRPr i="1">
              <a:solidFill>
                <a:srgbClr val="000000"/>
              </a:solidFill>
            </a:endParaRP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Move discs one at a time.</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Never put a larger disc on a smaller disc.</a:t>
            </a:r>
          </a:p>
        </p:txBody>
      </p:sp>
      <p:sp>
        <p:nvSpPr>
          <p:cNvPr id="432" name="Q. When might the world end ?"/>
          <p:cNvSpPr txBox="1"/>
          <p:nvPr/>
        </p:nvSpPr>
        <p:spPr>
          <a:xfrm>
            <a:off x="1409700" y="11531600"/>
            <a:ext cx="107950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Q.</a:t>
            </a:r>
            <a:r>
              <a:t> When might the world end ?</a:t>
            </a:r>
          </a:p>
        </p:txBody>
      </p:sp>
      <p:grpSp>
        <p:nvGrpSpPr>
          <p:cNvPr id="438" name="Group"/>
          <p:cNvGrpSpPr/>
          <p:nvPr/>
        </p:nvGrpSpPr>
        <p:grpSpPr>
          <a:xfrm>
            <a:off x="13931900" y="5765800"/>
            <a:ext cx="8636000" cy="3441700"/>
            <a:chOff x="0" y="0"/>
            <a:chExt cx="8636000" cy="3441700"/>
          </a:xfrm>
        </p:grpSpPr>
        <p:grpSp>
          <p:nvGrpSpPr>
            <p:cNvPr id="435" name="Group"/>
            <p:cNvGrpSpPr/>
            <p:nvPr/>
          </p:nvGrpSpPr>
          <p:grpSpPr>
            <a:xfrm>
              <a:off x="1676400" y="584200"/>
              <a:ext cx="6959600" cy="2857500"/>
              <a:chOff x="0" y="0"/>
              <a:chExt cx="6959600" cy="2857500"/>
            </a:xfrm>
          </p:grpSpPr>
          <p:pic>
            <p:nvPicPr>
              <p:cNvPr id="433" name="Screen Shot 2013-09-30 at 7.24.15 PM.png" descr="Screen Shot 2013-09-30 at 7.24.15 PM.png"/>
              <p:cNvPicPr>
                <a:picLocks noChangeAspect="1"/>
              </p:cNvPicPr>
              <p:nvPr/>
            </p:nvPicPr>
            <p:blipFill>
              <a:blip r:embed="rId3"/>
              <a:srcRect l="28260" r="32608"/>
              <a:stretch>
                <a:fillRect/>
              </a:stretch>
            </p:blipFill>
            <p:spPr>
              <a:xfrm>
                <a:off x="4216400" y="0"/>
                <a:ext cx="2743200" cy="2857500"/>
              </a:xfrm>
              <a:prstGeom prst="rect">
                <a:avLst/>
              </a:prstGeom>
              <a:ln w="12700" cap="flat">
                <a:noFill/>
                <a:miter lim="400000"/>
              </a:ln>
              <a:effectLst/>
            </p:spPr>
          </p:pic>
          <p:pic>
            <p:nvPicPr>
              <p:cNvPr id="434" name="Screen Shot 2013-09-30 at 7.24.15 PM.png" descr="Screen Shot 2013-09-30 at 7.24.15 PM.png"/>
              <p:cNvPicPr>
                <a:picLocks noChangeAspect="1"/>
              </p:cNvPicPr>
              <p:nvPr/>
            </p:nvPicPr>
            <p:blipFill>
              <a:blip r:embed="rId3"/>
              <a:srcRect l="33695" r="362"/>
              <a:stretch>
                <a:fillRect/>
              </a:stretch>
            </p:blipFill>
            <p:spPr>
              <a:xfrm>
                <a:off x="0" y="0"/>
                <a:ext cx="4622800" cy="2857500"/>
              </a:xfrm>
              <a:prstGeom prst="rect">
                <a:avLst/>
              </a:prstGeom>
              <a:ln w="12700" cap="flat">
                <a:noFill/>
                <a:miter lim="400000"/>
              </a:ln>
              <a:effectLst/>
            </p:spPr>
          </p:pic>
        </p:grpSp>
        <p:sp>
          <p:nvSpPr>
            <p:cNvPr id="436" name="n = 10"/>
            <p:cNvSpPr txBox="1"/>
            <p:nvPr/>
          </p:nvSpPr>
          <p:spPr>
            <a:xfrm>
              <a:off x="0" y="0"/>
              <a:ext cx="1642468"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gn="l">
                <a:lnSpc>
                  <a:spcPts val="5000"/>
                </a:lnSpc>
                <a:spcBef>
                  <a:spcPts val="2000"/>
                </a:spcBef>
                <a:tabLst>
                  <a:tab pos="1168400" algn="l"/>
                </a:tabLst>
                <a:defRPr sz="3200" b="1">
                  <a:latin typeface="Lucida Grande"/>
                  <a:ea typeface="Lucida Grande"/>
                  <a:cs typeface="Lucida Grande"/>
                  <a:sym typeface="Lucida Grande"/>
                </a:defRPr>
              </a:pPr>
              <a:r>
                <a:t>n = 10 </a:t>
              </a:r>
            </a:p>
          </p:txBody>
        </p:sp>
        <p:sp>
          <p:nvSpPr>
            <p:cNvPr id="437" name="before"/>
            <p:cNvSpPr txBox="1"/>
            <p:nvPr/>
          </p:nvSpPr>
          <p:spPr>
            <a:xfrm>
              <a:off x="406400" y="1765300"/>
              <a:ext cx="1260370"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gn="l">
                <a:lnSpc>
                  <a:spcPts val="4400"/>
                </a:lnSpc>
                <a:spcBef>
                  <a:spcPts val="2000"/>
                </a:spcBef>
                <a:tabLst>
                  <a:tab pos="1168400" algn="l"/>
                </a:tabLst>
                <a:defRPr sz="2700" b="1">
                  <a:latin typeface="Lucida Grande"/>
                  <a:ea typeface="Lucida Grande"/>
                  <a:cs typeface="Lucida Grande"/>
                  <a:sym typeface="Lucida Grande"/>
                </a:defRPr>
              </a:lvl1pPr>
            </a:lstStyle>
            <a:p>
              <a:r>
                <a:t>before</a:t>
              </a:r>
            </a:p>
          </p:txBody>
        </p:sp>
      </p:grpSp>
      <p:grpSp>
        <p:nvGrpSpPr>
          <p:cNvPr id="441" name="Group"/>
          <p:cNvGrpSpPr/>
          <p:nvPr/>
        </p:nvGrpSpPr>
        <p:grpSpPr>
          <a:xfrm>
            <a:off x="14668500" y="9982200"/>
            <a:ext cx="8001000" cy="2857500"/>
            <a:chOff x="0" y="0"/>
            <a:chExt cx="8001000" cy="2857500"/>
          </a:xfrm>
        </p:grpSpPr>
        <p:pic>
          <p:nvPicPr>
            <p:cNvPr id="439" name="Screen Shot 2013-09-30 at 7.24.15 PM.png" descr="Screen Shot 2013-09-30 at 7.24.15 PM.png"/>
            <p:cNvPicPr>
              <a:picLocks noChangeAspect="1"/>
            </p:cNvPicPr>
            <p:nvPr/>
          </p:nvPicPr>
          <p:blipFill>
            <a:blip r:embed="rId3"/>
            <a:stretch>
              <a:fillRect/>
            </a:stretch>
          </p:blipFill>
          <p:spPr>
            <a:xfrm>
              <a:off x="990600" y="0"/>
              <a:ext cx="7010400" cy="2857500"/>
            </a:xfrm>
            <a:prstGeom prst="rect">
              <a:avLst/>
            </a:prstGeom>
            <a:ln w="12700" cap="flat">
              <a:noFill/>
              <a:miter lim="400000"/>
            </a:ln>
            <a:effectLst/>
          </p:spPr>
        </p:pic>
        <p:sp>
          <p:nvSpPr>
            <p:cNvPr id="440" name="after"/>
            <p:cNvSpPr txBox="1"/>
            <p:nvPr/>
          </p:nvSpPr>
          <p:spPr>
            <a:xfrm>
              <a:off x="0" y="1244600"/>
              <a:ext cx="953803" cy="50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gn="r">
                <a:lnSpc>
                  <a:spcPts val="4400"/>
                </a:lnSpc>
                <a:spcBef>
                  <a:spcPts val="2000"/>
                </a:spcBef>
                <a:tabLst>
                  <a:tab pos="1168400" algn="l"/>
                </a:tabLst>
                <a:defRPr sz="2700" b="1">
                  <a:latin typeface="Lucida Grande"/>
                  <a:ea typeface="Lucida Grande"/>
                  <a:cs typeface="Lucida Grande"/>
                  <a:sym typeface="Lucida Grande"/>
                </a:defRPr>
              </a:lvl1pPr>
            </a:lstStyle>
            <a:p>
              <a:r>
                <a:t>after</a:t>
              </a:r>
            </a:p>
          </p:txBody>
        </p:sp>
      </p:grpSp>
      <p:sp>
        <p:nvSpPr>
          <p:cNvPr id="442" name="Q. Generate list of instruction for monks ?"/>
          <p:cNvSpPr txBox="1"/>
          <p:nvPr/>
        </p:nvSpPr>
        <p:spPr>
          <a:xfrm>
            <a:off x="1409700" y="10261600"/>
            <a:ext cx="107950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Q.</a:t>
            </a:r>
            <a:r>
              <a:t> Generate list of instruction for monks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4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4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31">
                                            <p:bg/>
                                          </p:spTgt>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43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3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43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4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build="p" bldLvl="5" animBg="1" advAuto="0"/>
      <p:bldP spid="431" grpId="0" build="p" bldLvl="5" animBg="1" advAuto="0"/>
      <p:bldP spid="432" grpId="0" animBg="1" advAuto="0"/>
      <p:bldP spid="438" grpId="0" animBg="1" advAuto="0"/>
      <p:bldP spid="441" grpId="0" animBg="1" advAuto="0"/>
      <p:bldP spid="442"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owers of Hanoi"/>
          <p:cNvSpPr txBox="1">
            <a:spLocks noGrp="1"/>
          </p:cNvSpPr>
          <p:nvPr>
            <p:ph type="title"/>
          </p:nvPr>
        </p:nvSpPr>
        <p:spPr>
          <a:prstGeom prst="rect">
            <a:avLst/>
          </a:prstGeom>
        </p:spPr>
        <p:txBody>
          <a:bodyPr/>
          <a:lstStyle/>
          <a:p>
            <a:r>
              <a:t>Towers of Hanoi</a:t>
            </a:r>
          </a:p>
        </p:txBody>
      </p:sp>
      <p:sp>
        <p:nvSpPr>
          <p:cNvPr id="445" name="A recursive solution…"/>
          <p:cNvSpPr txBox="1">
            <a:spLocks noGrp="1"/>
          </p:cNvSpPr>
          <p:nvPr>
            <p:ph type="body" sz="quarter" idx="1"/>
          </p:nvPr>
        </p:nvSpPr>
        <p:spPr>
          <a:xfrm>
            <a:off x="1358900" y="8318500"/>
            <a:ext cx="10795000" cy="3746500"/>
          </a:xfrm>
          <a:prstGeom prst="rect">
            <a:avLst/>
          </a:prstGeom>
        </p:spPr>
        <p:txBody>
          <a:bodyPr/>
          <a:lstStyle/>
          <a:p>
            <a:pPr>
              <a:defRPr>
                <a:solidFill>
                  <a:srgbClr val="005493"/>
                </a:solidFill>
              </a:defRPr>
            </a:pPr>
            <a:r>
              <a:t>A recursive solution</a:t>
            </a:r>
            <a:endParaRPr i="1">
              <a:solidFill>
                <a:srgbClr val="000000"/>
              </a:solidFill>
            </a:endParaRPr>
          </a:p>
          <a:p>
            <a:pPr lvl="1">
              <a:buClr>
                <a:srgbClr val="000000"/>
              </a:buClr>
              <a:defRPr>
                <a:solidFill>
                  <a:srgbClr val="005493"/>
                </a:solidFill>
              </a:defRPr>
            </a:pPr>
            <a:r>
              <a:rPr>
                <a:solidFill>
                  <a:srgbClr val="000000"/>
                </a:solidFill>
              </a:rPr>
              <a:t>Move </a:t>
            </a:r>
            <a:r>
              <a:rPr i="1">
                <a:solidFill>
                  <a:srgbClr val="000000"/>
                </a:solidFill>
              </a:rPr>
              <a:t>n</a:t>
            </a:r>
            <a:r>
              <a:rPr>
                <a:solidFill>
                  <a:srgbClr val="000000"/>
                </a:solidFill>
              </a:rPr>
              <a:t> − 1 discs to the left (recursively).</a:t>
            </a:r>
          </a:p>
          <a:p>
            <a:pPr lvl="1">
              <a:buClr>
                <a:srgbClr val="000000"/>
              </a:buClr>
              <a:defRPr>
                <a:solidFill>
                  <a:srgbClr val="005493"/>
                </a:solidFill>
              </a:defRPr>
            </a:pPr>
            <a:r>
              <a:rPr>
                <a:solidFill>
                  <a:srgbClr val="000000"/>
                </a:solidFill>
              </a:rPr>
              <a:t>Move largest disc to the </a:t>
            </a:r>
            <a:r>
              <a:rPr i="1">
                <a:solidFill>
                  <a:srgbClr val="000000"/>
                </a:solidFill>
              </a:rPr>
              <a:t>right</a:t>
            </a:r>
            <a:r>
              <a:rPr>
                <a:solidFill>
                  <a:srgbClr val="000000"/>
                </a:solidFill>
              </a:rPr>
              <a:t>.</a:t>
            </a:r>
          </a:p>
          <a:p>
            <a:pPr lvl="1">
              <a:buClr>
                <a:srgbClr val="000000"/>
              </a:buClr>
              <a:defRPr>
                <a:solidFill>
                  <a:srgbClr val="005493"/>
                </a:solidFill>
              </a:defRPr>
            </a:pPr>
            <a:r>
              <a:rPr>
                <a:solidFill>
                  <a:srgbClr val="000000"/>
                </a:solidFill>
              </a:rPr>
              <a:t>Move </a:t>
            </a:r>
            <a:r>
              <a:rPr i="1">
                <a:solidFill>
                  <a:srgbClr val="000000"/>
                </a:solidFill>
              </a:rPr>
              <a:t>n</a:t>
            </a:r>
            <a:r>
              <a:rPr>
                <a:solidFill>
                  <a:srgbClr val="000000"/>
                </a:solidFill>
              </a:rPr>
              <a:t> − 1 discs to the left (recursively).</a:t>
            </a:r>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447" name="For simple instructions, use cyclic wraparound…"/>
          <p:cNvSpPr txBox="1"/>
          <p:nvPr/>
        </p:nvSpPr>
        <p:spPr>
          <a:xfrm>
            <a:off x="1270000" y="1778000"/>
            <a:ext cx="12471400" cy="27559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t>For simple instructions, use cyclic wraparound</a:t>
            </a:r>
            <a:endParaRPr i="1">
              <a:solidFill>
                <a:srgbClr val="000000"/>
              </a:solidFill>
            </a:endParaRP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Move </a:t>
            </a:r>
            <a:r>
              <a:rPr i="1">
                <a:solidFill>
                  <a:srgbClr val="000000"/>
                </a:solidFill>
              </a:rPr>
              <a:t>right </a:t>
            </a:r>
            <a:r>
              <a:rPr>
                <a:solidFill>
                  <a:srgbClr val="000000"/>
                </a:solidFill>
              </a:rPr>
              <a:t>means </a:t>
            </a:r>
          </a:p>
          <a:p>
            <a:pPr marL="760379" lvl="1" indent="-303179" algn="l">
              <a:lnSpc>
                <a:spcPts val="5500"/>
              </a:lnSpc>
              <a:spcBef>
                <a:spcPts val="1200"/>
              </a:spcBef>
              <a:buClr>
                <a:srgbClr val="000000"/>
              </a:buClr>
              <a:buSzPct val="104428"/>
              <a:buFont typeface="Gill Sans"/>
              <a:buChar char="•"/>
              <a:tabLst>
                <a:tab pos="2476500" algn="l"/>
              </a:tabLst>
              <a:defRPr sz="3600" spc="180">
                <a:solidFill>
                  <a:srgbClr val="005493"/>
                </a:solidFill>
              </a:defRPr>
            </a:pPr>
            <a:r>
              <a:rPr>
                <a:solidFill>
                  <a:srgbClr val="000000"/>
                </a:solidFill>
              </a:rPr>
              <a:t>Move </a:t>
            </a:r>
            <a:r>
              <a:rPr i="1">
                <a:solidFill>
                  <a:srgbClr val="000000"/>
                </a:solidFill>
              </a:rPr>
              <a:t>left </a:t>
            </a:r>
            <a:r>
              <a:rPr>
                <a:solidFill>
                  <a:srgbClr val="000000"/>
                </a:solidFill>
              </a:rPr>
              <a:t>means</a:t>
            </a:r>
          </a:p>
        </p:txBody>
      </p:sp>
      <p:grpSp>
        <p:nvGrpSpPr>
          <p:cNvPr id="450" name="Group"/>
          <p:cNvGrpSpPr/>
          <p:nvPr/>
        </p:nvGrpSpPr>
        <p:grpSpPr>
          <a:xfrm>
            <a:off x="15646400" y="1943100"/>
            <a:ext cx="7048500" cy="2540000"/>
            <a:chOff x="0" y="0"/>
            <a:chExt cx="7048500" cy="2540000"/>
          </a:xfrm>
        </p:grpSpPr>
        <p:pic>
          <p:nvPicPr>
            <p:cNvPr id="448" name="Screen Shot 2013-09-30 at 7.24.15 PM.png" descr="Screen Shot 2013-09-30 at 7.24.15 PM.png"/>
            <p:cNvPicPr>
              <a:picLocks/>
            </p:cNvPicPr>
            <p:nvPr/>
          </p:nvPicPr>
          <p:blipFill>
            <a:blip r:embed="rId2"/>
            <a:srcRect l="28260" r="32608"/>
            <a:stretch>
              <a:fillRect/>
            </a:stretch>
          </p:blipFill>
          <p:spPr>
            <a:xfrm>
              <a:off x="4305300" y="0"/>
              <a:ext cx="2743200" cy="2540000"/>
            </a:xfrm>
            <a:prstGeom prst="rect">
              <a:avLst/>
            </a:prstGeom>
            <a:ln w="12700" cap="flat">
              <a:noFill/>
              <a:miter lim="400000"/>
            </a:ln>
            <a:effectLst/>
          </p:spPr>
        </p:pic>
        <p:pic>
          <p:nvPicPr>
            <p:cNvPr id="449" name="Screen Shot 2013-09-30 at 7.24.15 PM.png" descr="Screen Shot 2013-09-30 at 7.24.15 PM.png"/>
            <p:cNvPicPr>
              <a:picLocks/>
            </p:cNvPicPr>
            <p:nvPr/>
          </p:nvPicPr>
          <p:blipFill>
            <a:blip r:embed="rId2"/>
            <a:srcRect l="32608" r="362"/>
            <a:stretch>
              <a:fillRect/>
            </a:stretch>
          </p:blipFill>
          <p:spPr>
            <a:xfrm>
              <a:off x="0" y="0"/>
              <a:ext cx="4699000" cy="2540000"/>
            </a:xfrm>
            <a:prstGeom prst="rect">
              <a:avLst/>
            </a:prstGeom>
            <a:ln w="12700" cap="flat">
              <a:noFill/>
              <a:miter lim="400000"/>
            </a:ln>
            <a:effectLst/>
          </p:spPr>
        </p:pic>
      </p:grpSp>
      <p:pic>
        <p:nvPicPr>
          <p:cNvPr id="451" name="Screen Shot 2013-09-30 at 7.24.15 PM.png" descr="Screen Shot 2013-09-30 at 7.24.15 PM.png"/>
          <p:cNvPicPr>
            <a:picLocks/>
          </p:cNvPicPr>
          <p:nvPr/>
        </p:nvPicPr>
        <p:blipFill>
          <a:blip r:embed="rId2"/>
          <a:stretch>
            <a:fillRect/>
          </a:stretch>
        </p:blipFill>
        <p:spPr>
          <a:xfrm>
            <a:off x="15659100" y="10579100"/>
            <a:ext cx="7010400" cy="2540000"/>
          </a:xfrm>
          <a:prstGeom prst="rect">
            <a:avLst/>
          </a:prstGeom>
          <a:ln w="12700">
            <a:miter lim="400000"/>
          </a:ln>
        </p:spPr>
      </p:pic>
      <p:grpSp>
        <p:nvGrpSpPr>
          <p:cNvPr id="459" name="Group"/>
          <p:cNvGrpSpPr/>
          <p:nvPr/>
        </p:nvGrpSpPr>
        <p:grpSpPr>
          <a:xfrm>
            <a:off x="15633700" y="4762500"/>
            <a:ext cx="7061200" cy="2540000"/>
            <a:chOff x="0" y="0"/>
            <a:chExt cx="7061200" cy="2539999"/>
          </a:xfrm>
        </p:grpSpPr>
        <p:sp>
          <p:nvSpPr>
            <p:cNvPr id="452" name="0"/>
            <p:cNvSpPr txBox="1"/>
            <p:nvPr/>
          </p:nvSpPr>
          <p:spPr>
            <a:xfrm>
              <a:off x="818184" y="44366"/>
              <a:ext cx="358953" cy="4325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nSpc>
                  <a:spcPts val="3800"/>
                </a:lnSpc>
                <a:defRPr sz="3200">
                  <a:latin typeface="Helvetica"/>
                  <a:ea typeface="Helvetica"/>
                  <a:cs typeface="Helvetica"/>
                  <a:sym typeface="Helvetica"/>
                </a:defRPr>
              </a:lvl1pPr>
            </a:lstStyle>
            <a:p>
              <a:r>
                <a:t>0</a:t>
              </a:r>
            </a:p>
          </p:txBody>
        </p:sp>
        <p:pic>
          <p:nvPicPr>
            <p:cNvPr id="453" name="Screen Shot 2013-09-30 at 7.24.15 PM.png" descr="Screen Shot 2013-09-30 at 7.24.15 PM.png"/>
            <p:cNvPicPr>
              <a:picLocks/>
            </p:cNvPicPr>
            <p:nvPr/>
          </p:nvPicPr>
          <p:blipFill>
            <a:blip r:embed="rId2"/>
            <a:srcRect l="32608" r="33876"/>
            <a:stretch>
              <a:fillRect/>
            </a:stretch>
          </p:blipFill>
          <p:spPr>
            <a:xfrm>
              <a:off x="63500" y="44366"/>
              <a:ext cx="2349500" cy="2495634"/>
            </a:xfrm>
            <a:prstGeom prst="rect">
              <a:avLst/>
            </a:prstGeom>
            <a:ln w="12700" cap="flat">
              <a:noFill/>
              <a:miter lim="400000"/>
            </a:ln>
            <a:effectLst/>
          </p:spPr>
        </p:pic>
        <p:sp>
          <p:nvSpPr>
            <p:cNvPr id="454" name="1"/>
            <p:cNvSpPr txBox="1"/>
            <p:nvPr/>
          </p:nvSpPr>
          <p:spPr>
            <a:xfrm>
              <a:off x="3111500" y="22183"/>
              <a:ext cx="358953" cy="432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nSpc>
                  <a:spcPts val="3800"/>
                </a:lnSpc>
                <a:defRPr sz="3200">
                  <a:latin typeface="Helvetica"/>
                  <a:ea typeface="Helvetica"/>
                  <a:cs typeface="Helvetica"/>
                  <a:sym typeface="Helvetica"/>
                </a:defRPr>
              </a:lvl1pPr>
            </a:lstStyle>
            <a:p>
              <a:r>
                <a:t>1</a:t>
              </a:r>
            </a:p>
          </p:txBody>
        </p:sp>
        <p:sp>
          <p:nvSpPr>
            <p:cNvPr id="455" name="2"/>
            <p:cNvSpPr txBox="1"/>
            <p:nvPr/>
          </p:nvSpPr>
          <p:spPr>
            <a:xfrm>
              <a:off x="5422900" y="0"/>
              <a:ext cx="358953" cy="432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nSpc>
                  <a:spcPts val="3800"/>
                </a:lnSpc>
                <a:defRPr sz="3200">
                  <a:latin typeface="Helvetica"/>
                  <a:ea typeface="Helvetica"/>
                  <a:cs typeface="Helvetica"/>
                  <a:sym typeface="Helvetica"/>
                </a:defRPr>
              </a:lvl1pPr>
            </a:lstStyle>
            <a:p>
              <a:r>
                <a:t>2</a:t>
              </a:r>
            </a:p>
          </p:txBody>
        </p:sp>
        <p:pic>
          <p:nvPicPr>
            <p:cNvPr id="456" name="Screen Shot 2013-09-30 at 7.24.15 PM.png" descr="Screen Shot 2013-09-30 at 7.24.15 PM.png"/>
            <p:cNvPicPr>
              <a:picLocks/>
            </p:cNvPicPr>
            <p:nvPr/>
          </p:nvPicPr>
          <p:blipFill>
            <a:blip r:embed="rId2"/>
            <a:srcRect l="362" r="32608"/>
            <a:stretch>
              <a:fillRect/>
            </a:stretch>
          </p:blipFill>
          <p:spPr>
            <a:xfrm>
              <a:off x="2362200" y="22183"/>
              <a:ext cx="4699000" cy="2495634"/>
            </a:xfrm>
            <a:prstGeom prst="rect">
              <a:avLst/>
            </a:prstGeom>
            <a:ln w="12700" cap="flat">
              <a:noFill/>
              <a:miter lim="400000"/>
            </a:ln>
            <a:effectLst/>
          </p:spPr>
        </p:pic>
        <p:pic>
          <p:nvPicPr>
            <p:cNvPr id="457" name="Screen Shot 2013-09-30 at 7.24.15 PM.png" descr="Screen Shot 2013-09-30 at 7.24.15 PM.png"/>
            <p:cNvPicPr>
              <a:picLocks/>
            </p:cNvPicPr>
            <p:nvPr/>
          </p:nvPicPr>
          <p:blipFill>
            <a:blip r:embed="rId2"/>
            <a:srcRect l="32608" t="89777" r="362"/>
            <a:stretch>
              <a:fillRect/>
            </a:stretch>
          </p:blipFill>
          <p:spPr>
            <a:xfrm>
              <a:off x="0" y="2262707"/>
              <a:ext cx="4699000" cy="255110"/>
            </a:xfrm>
            <a:prstGeom prst="rect">
              <a:avLst/>
            </a:prstGeom>
            <a:ln w="12700" cap="flat">
              <a:noFill/>
              <a:miter lim="400000"/>
            </a:ln>
            <a:effectLst/>
          </p:spPr>
        </p:pic>
        <p:pic>
          <p:nvPicPr>
            <p:cNvPr id="458" name="Screen Shot 2013-09-30 at 7.24.15 PM.png" descr="Screen Shot 2013-09-30 at 7.24.15 PM.png"/>
            <p:cNvPicPr>
              <a:picLocks/>
            </p:cNvPicPr>
            <p:nvPr/>
          </p:nvPicPr>
          <p:blipFill>
            <a:blip r:embed="rId2"/>
            <a:srcRect l="65942" t="16888" r="6159" b="10666"/>
            <a:stretch>
              <a:fillRect/>
            </a:stretch>
          </p:blipFill>
          <p:spPr>
            <a:xfrm flipH="1">
              <a:off x="25400" y="654410"/>
              <a:ext cx="1955800" cy="1807949"/>
            </a:xfrm>
            <a:prstGeom prst="rect">
              <a:avLst/>
            </a:prstGeom>
            <a:ln w="12700" cap="flat">
              <a:noFill/>
              <a:miter lim="400000"/>
            </a:ln>
            <a:effectLst/>
          </p:spPr>
        </p:pic>
      </p:grpSp>
      <p:grpSp>
        <p:nvGrpSpPr>
          <p:cNvPr id="464" name="Group"/>
          <p:cNvGrpSpPr/>
          <p:nvPr/>
        </p:nvGrpSpPr>
        <p:grpSpPr>
          <a:xfrm>
            <a:off x="15659100" y="7645400"/>
            <a:ext cx="7035800" cy="2540000"/>
            <a:chOff x="0" y="0"/>
            <a:chExt cx="7035800" cy="2539999"/>
          </a:xfrm>
        </p:grpSpPr>
        <p:pic>
          <p:nvPicPr>
            <p:cNvPr id="460" name="Screen Shot 2013-09-30 at 7.24.15 PM.png" descr="Screen Shot 2013-09-30 at 7.24.15 PM.png"/>
            <p:cNvPicPr>
              <a:picLocks/>
            </p:cNvPicPr>
            <p:nvPr/>
          </p:nvPicPr>
          <p:blipFill>
            <a:blip r:embed="rId2"/>
            <a:srcRect l="32608" r="33876"/>
            <a:stretch>
              <a:fillRect/>
            </a:stretch>
          </p:blipFill>
          <p:spPr>
            <a:xfrm>
              <a:off x="38100" y="22378"/>
              <a:ext cx="2349500" cy="2517622"/>
            </a:xfrm>
            <a:prstGeom prst="rect">
              <a:avLst/>
            </a:prstGeom>
            <a:ln w="12700" cap="flat">
              <a:noFill/>
              <a:miter lim="400000"/>
            </a:ln>
            <a:effectLst/>
          </p:spPr>
        </p:pic>
        <p:pic>
          <p:nvPicPr>
            <p:cNvPr id="461" name="Screen Shot 2013-09-30 at 7.24.15 PM.png" descr="Screen Shot 2013-09-30 at 7.24.15 PM.png"/>
            <p:cNvPicPr>
              <a:picLocks/>
            </p:cNvPicPr>
            <p:nvPr/>
          </p:nvPicPr>
          <p:blipFill>
            <a:blip r:embed="rId2"/>
            <a:srcRect l="362" r="32608"/>
            <a:stretch>
              <a:fillRect/>
            </a:stretch>
          </p:blipFill>
          <p:spPr>
            <a:xfrm>
              <a:off x="2336800" y="0"/>
              <a:ext cx="4699000" cy="2517622"/>
            </a:xfrm>
            <a:prstGeom prst="rect">
              <a:avLst/>
            </a:prstGeom>
            <a:ln w="12700" cap="flat">
              <a:noFill/>
              <a:miter lim="400000"/>
            </a:ln>
            <a:effectLst/>
          </p:spPr>
        </p:pic>
        <p:pic>
          <p:nvPicPr>
            <p:cNvPr id="462" name="Screen Shot 2013-09-30 at 7.24.15 PM.png" descr="Screen Shot 2013-09-30 at 7.24.15 PM.png"/>
            <p:cNvPicPr>
              <a:picLocks/>
            </p:cNvPicPr>
            <p:nvPr/>
          </p:nvPicPr>
          <p:blipFill>
            <a:blip r:embed="rId2"/>
            <a:srcRect l="64855" t="89777" r="362"/>
            <a:stretch>
              <a:fillRect/>
            </a:stretch>
          </p:blipFill>
          <p:spPr>
            <a:xfrm>
              <a:off x="4572000" y="2260264"/>
              <a:ext cx="2438400" cy="257358"/>
            </a:xfrm>
            <a:prstGeom prst="rect">
              <a:avLst/>
            </a:prstGeom>
            <a:ln w="12700" cap="flat">
              <a:noFill/>
              <a:miter lim="400000"/>
            </a:ln>
            <a:effectLst/>
          </p:spPr>
        </p:pic>
        <p:pic>
          <p:nvPicPr>
            <p:cNvPr id="463" name="Screen Shot 2013-09-30 at 7.24.15 PM.png" descr="Screen Shot 2013-09-30 at 7.24.15 PM.png"/>
            <p:cNvPicPr>
              <a:picLocks/>
            </p:cNvPicPr>
            <p:nvPr/>
          </p:nvPicPr>
          <p:blipFill>
            <a:blip r:embed="rId2"/>
            <a:srcRect l="65942" t="16888" r="6159" b="10666"/>
            <a:stretch>
              <a:fillRect/>
            </a:stretch>
          </p:blipFill>
          <p:spPr>
            <a:xfrm flipH="1">
              <a:off x="0" y="637797"/>
              <a:ext cx="1955800" cy="1823878"/>
            </a:xfrm>
            <a:prstGeom prst="rect">
              <a:avLst/>
            </a:prstGeom>
            <a:ln w="12700" cap="flat">
              <a:noFill/>
              <a:miter lim="400000"/>
            </a:ln>
            <a:effectLst/>
          </p:spPr>
        </p:pic>
      </p:grpSp>
      <p:sp>
        <p:nvSpPr>
          <p:cNvPr id="465" name="Rectangle"/>
          <p:cNvSpPr/>
          <p:nvPr/>
        </p:nvSpPr>
        <p:spPr>
          <a:xfrm>
            <a:off x="3263900" y="5062787"/>
            <a:ext cx="7620001" cy="1511302"/>
          </a:xfrm>
          <a:prstGeom prst="rect">
            <a:avLst/>
          </a:prstGeom>
          <a:solidFill>
            <a:srgbClr val="FFFFFF"/>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66" name="Line"/>
          <p:cNvSpPr/>
          <p:nvPr/>
        </p:nvSpPr>
        <p:spPr>
          <a:xfrm flipH="1">
            <a:off x="4868109" y="5217000"/>
            <a:ext cx="17756" cy="1230073"/>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67" name="Line"/>
          <p:cNvSpPr/>
          <p:nvPr/>
        </p:nvSpPr>
        <p:spPr>
          <a:xfrm flipH="1">
            <a:off x="7051618" y="5217000"/>
            <a:ext cx="17756" cy="1230073"/>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68" name="Line"/>
          <p:cNvSpPr/>
          <p:nvPr/>
        </p:nvSpPr>
        <p:spPr>
          <a:xfrm flipH="1">
            <a:off x="9235126" y="5201582"/>
            <a:ext cx="17756" cy="1230073"/>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69" name="Rounded Rectangle"/>
          <p:cNvSpPr/>
          <p:nvPr/>
        </p:nvSpPr>
        <p:spPr>
          <a:xfrm>
            <a:off x="4007850" y="6088760"/>
            <a:ext cx="1715615" cy="308430"/>
          </a:xfrm>
          <a:prstGeom prst="roundRect">
            <a:avLst>
              <a:gd name="adj" fmla="val 50000"/>
            </a:avLst>
          </a:prstGeom>
          <a:solidFill>
            <a:srgbClr val="FF2600"/>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70" name="1 to 2,"/>
          <p:cNvSpPr txBox="1"/>
          <p:nvPr/>
        </p:nvSpPr>
        <p:spPr>
          <a:xfrm>
            <a:off x="6477234" y="2819400"/>
            <a:ext cx="153765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4200"/>
              </a:lnSpc>
              <a:defRPr sz="3500"/>
            </a:lvl1pPr>
          </a:lstStyle>
          <a:p>
            <a:r>
              <a:t>1 to 2,</a:t>
            </a:r>
          </a:p>
        </p:txBody>
      </p:sp>
      <p:sp>
        <p:nvSpPr>
          <p:cNvPr id="471" name="2 to 3,"/>
          <p:cNvSpPr txBox="1"/>
          <p:nvPr/>
        </p:nvSpPr>
        <p:spPr>
          <a:xfrm>
            <a:off x="8089866" y="2819400"/>
            <a:ext cx="153765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4200"/>
              </a:lnSpc>
              <a:defRPr sz="3500"/>
            </a:lvl1pPr>
          </a:lstStyle>
          <a:p>
            <a:r>
              <a:t>2 to 3,</a:t>
            </a:r>
          </a:p>
        </p:txBody>
      </p:sp>
      <p:sp>
        <p:nvSpPr>
          <p:cNvPr id="472" name="or 3 to 1."/>
          <p:cNvSpPr txBox="1"/>
          <p:nvPr/>
        </p:nvSpPr>
        <p:spPr>
          <a:xfrm>
            <a:off x="9697086" y="2819400"/>
            <a:ext cx="213321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nSpc>
                <a:spcPts val="4200"/>
              </a:lnSpc>
              <a:defRPr sz="3500"/>
            </a:pPr>
            <a:r>
              <a:t>or </a:t>
            </a:r>
            <a:r>
              <a:rPr>
                <a:solidFill>
                  <a:srgbClr val="8D3124"/>
                </a:solidFill>
              </a:rPr>
              <a:t>3 to 1</a:t>
            </a:r>
            <a:r>
              <a:t>.</a:t>
            </a:r>
          </a:p>
        </p:txBody>
      </p:sp>
      <p:sp>
        <p:nvSpPr>
          <p:cNvPr id="473" name="1 to 3,"/>
          <p:cNvSpPr txBox="1"/>
          <p:nvPr/>
        </p:nvSpPr>
        <p:spPr>
          <a:xfrm>
            <a:off x="6476966" y="3594100"/>
            <a:ext cx="153765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4200"/>
              </a:lnSpc>
              <a:defRPr sz="3500">
                <a:solidFill>
                  <a:srgbClr val="8D3124"/>
                </a:solidFill>
              </a:defRPr>
            </a:lvl1pPr>
          </a:lstStyle>
          <a:p>
            <a:r>
              <a:t>1 to 3,</a:t>
            </a:r>
          </a:p>
        </p:txBody>
      </p:sp>
      <p:sp>
        <p:nvSpPr>
          <p:cNvPr id="474" name="3 to 2,"/>
          <p:cNvSpPr txBox="1"/>
          <p:nvPr/>
        </p:nvSpPr>
        <p:spPr>
          <a:xfrm>
            <a:off x="8089866" y="3594100"/>
            <a:ext cx="153765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4200"/>
              </a:lnSpc>
              <a:defRPr sz="3500"/>
            </a:lvl1pPr>
          </a:lstStyle>
          <a:p>
            <a:r>
              <a:t>3 to 2,</a:t>
            </a:r>
          </a:p>
        </p:txBody>
      </p:sp>
      <p:sp>
        <p:nvSpPr>
          <p:cNvPr id="475" name="or 2 to 1."/>
          <p:cNvSpPr txBox="1"/>
          <p:nvPr/>
        </p:nvSpPr>
        <p:spPr>
          <a:xfrm>
            <a:off x="9702579" y="3581400"/>
            <a:ext cx="2133216" cy="622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4200"/>
              </a:lnSpc>
              <a:defRPr sz="3500"/>
            </a:lvl1pPr>
          </a:lstStyle>
          <a:p>
            <a:r>
              <a:t>or 2 to 1.</a:t>
            </a:r>
          </a:p>
        </p:txBody>
      </p:sp>
      <p:sp>
        <p:nvSpPr>
          <p:cNvPr id="476" name="1"/>
          <p:cNvSpPr txBox="1"/>
          <p:nvPr/>
        </p:nvSpPr>
        <p:spPr>
          <a:xfrm>
            <a:off x="4691684" y="6604000"/>
            <a:ext cx="358954"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3800"/>
              </a:lnSpc>
              <a:defRPr sz="3200">
                <a:latin typeface="Helvetica"/>
                <a:ea typeface="Helvetica"/>
                <a:cs typeface="Helvetica"/>
                <a:sym typeface="Helvetica"/>
              </a:defRPr>
            </a:lvl1pPr>
          </a:lstStyle>
          <a:p>
            <a:r>
              <a:t>1</a:t>
            </a:r>
          </a:p>
        </p:txBody>
      </p:sp>
      <p:sp>
        <p:nvSpPr>
          <p:cNvPr id="477" name="2"/>
          <p:cNvSpPr txBox="1"/>
          <p:nvPr/>
        </p:nvSpPr>
        <p:spPr>
          <a:xfrm>
            <a:off x="6883400" y="6604000"/>
            <a:ext cx="358953"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3800"/>
              </a:lnSpc>
              <a:defRPr sz="3200">
                <a:latin typeface="Helvetica"/>
                <a:ea typeface="Helvetica"/>
                <a:cs typeface="Helvetica"/>
                <a:sym typeface="Helvetica"/>
              </a:defRPr>
            </a:lvl1pPr>
          </a:lstStyle>
          <a:p>
            <a:r>
              <a:t>2</a:t>
            </a:r>
          </a:p>
        </p:txBody>
      </p:sp>
      <p:sp>
        <p:nvSpPr>
          <p:cNvPr id="478" name="3"/>
          <p:cNvSpPr txBox="1"/>
          <p:nvPr/>
        </p:nvSpPr>
        <p:spPr>
          <a:xfrm>
            <a:off x="9080500" y="6604000"/>
            <a:ext cx="358953"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nSpc>
                <a:spcPts val="3800"/>
              </a:lnSpc>
              <a:defRPr sz="3200">
                <a:latin typeface="Helvetica"/>
                <a:ea typeface="Helvetica"/>
                <a:cs typeface="Helvetica"/>
                <a:sym typeface="Helvetica"/>
              </a:defRPr>
            </a:lvl1pPr>
          </a:lstStyle>
          <a:p>
            <a:r>
              <a:t>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4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70"/>
                                        </p:tgtEl>
                                        <p:attrNameLst>
                                          <p:attrName>style.visibility</p:attrName>
                                        </p:attrNameLst>
                                      </p:cBhvr>
                                      <p:to>
                                        <p:strVal val="visible"/>
                                      </p:to>
                                    </p:set>
                                  </p:childTnLst>
                                </p:cTn>
                              </p:par>
                            </p:childTnLst>
                          </p:cTn>
                        </p:par>
                        <p:par>
                          <p:cTn id="17" fill="hold">
                            <p:stCondLst>
                              <p:cond delay="0"/>
                            </p:stCondLst>
                            <p:childTnLst>
                              <p:par>
                                <p:cTn id="18" presetID="-1" presetClass="path" presetSubtype="0" accel="50000" decel="50000" fill="hold" nodeType="afterEffect">
                                  <p:stCondLst>
                                    <p:cond delay="0"/>
                                  </p:stCondLst>
                                  <p:childTnLst>
                                    <p:animMotion origin="layout" path="M 0.000000 0.000000 C 0.000591 -0.142740 0.017302 -0.139911 0.046066 -0.139911 C 0.074831 -0.139911 0.090647 -0.112336 0.090561 0.000396" pathEditMode="relative">
                                      <p:cBhvr>
                                        <p:cTn id="19" dur="1000" fill="hold"/>
                                        <p:tgtEl>
                                          <p:spTgt spid="469"/>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471"/>
                                        </p:tgtEl>
                                        <p:attrNameLst>
                                          <p:attrName>style.visibility</p:attrName>
                                        </p:attrNameLst>
                                      </p:cBhvr>
                                      <p:to>
                                        <p:strVal val="visible"/>
                                      </p:to>
                                    </p:set>
                                  </p:childTnLst>
                                </p:cTn>
                              </p:par>
                            </p:childTnLst>
                          </p:cTn>
                        </p:par>
                        <p:par>
                          <p:cTn id="24" fill="hold">
                            <p:stCondLst>
                              <p:cond delay="0"/>
                            </p:stCondLst>
                            <p:childTnLst>
                              <p:par>
                                <p:cTn id="25" presetID="-1" presetClass="path" presetSubtype="0" accel="50000" decel="50000" fill="hold" nodeType="afterEffect">
                                  <p:stCondLst>
                                    <p:cond delay="0"/>
                                  </p:stCondLst>
                                  <p:childTnLst>
                                    <p:animMotion origin="layout" path="M 0.090561 0.000396 C 0.090044 -0.125104 0.108334 -0.138964 0.137098 -0.138964 C 0.165863 -0.138964 0.182684 -0.104314 0.179624 0.000396" pathEditMode="relative">
                                      <p:cBhvr>
                                        <p:cTn id="26" dur="1000" fill="hold"/>
                                        <p:tgtEl>
                                          <p:spTgt spid="46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72"/>
                                        </p:tgtEl>
                                        <p:attrNameLst>
                                          <p:attrName>style.visibility</p:attrName>
                                        </p:attrNameLst>
                                      </p:cBhvr>
                                      <p:to>
                                        <p:strVal val="visible"/>
                                      </p:to>
                                    </p:set>
                                  </p:childTnLst>
                                </p:cTn>
                              </p:par>
                            </p:childTnLst>
                          </p:cTn>
                        </p:par>
                        <p:par>
                          <p:cTn id="31" fill="hold">
                            <p:stCondLst>
                              <p:cond delay="0"/>
                            </p:stCondLst>
                            <p:childTnLst>
                              <p:par>
                                <p:cTn id="32" presetID="-1" presetClass="path" presetSubtype="0" accel="50000" fill="hold" nodeType="afterEffect">
                                  <p:stCondLst>
                                    <p:cond delay="0"/>
                                  </p:stCondLst>
                                  <p:childTnLst>
                                    <p:animMotion origin="layout" path="M 0.179624 0.000396 C 0.177561 -0.177274 0.201182 -0.119935 0.229872 -0.123635 C 0.266668 -0.128381 0.277463 -0.099706 0.277019 0.000396" pathEditMode="relative">
                                      <p:cBhvr>
                                        <p:cTn id="33" dur="1000" fill="hold"/>
                                        <p:tgtEl>
                                          <p:spTgt spid="469"/>
                                        </p:tgtEl>
                                        <p:attrNameLst>
                                          <p:attrName>ppt_x</p:attrName>
                                          <p:attrName>ppt_y</p:attrName>
                                        </p:attrNameLst>
                                      </p:cBhvr>
                                    </p:animMotion>
                                  </p:childTnLst>
                                </p:cTn>
                              </p:par>
                            </p:childTnLst>
                          </p:cTn>
                        </p:par>
                        <p:par>
                          <p:cTn id="34" fill="hold">
                            <p:stCondLst>
                              <p:cond delay="0"/>
                            </p:stCondLst>
                            <p:childTnLst>
                              <p:par>
                                <p:cTn id="35" presetID="-1" presetClass="path" presetSubtype="0" fill="hold" nodeType="afterEffect">
                                  <p:stCondLst>
                                    <p:cond delay="0"/>
                                  </p:stCondLst>
                                  <p:childTnLst>
                                    <p:animMotion origin="layout" path="M 0.277019 0.000396 C 0.266058 0.147017 0.131361 0.112179 0.081479 0.109257 C 0.052730 0.107573 -0.100442 0.124708 -0.098945 0.000396" pathEditMode="relative">
                                      <p:cBhvr>
                                        <p:cTn id="36" dur="1000" fill="hold"/>
                                        <p:tgtEl>
                                          <p:spTgt spid="469"/>
                                        </p:tgtEl>
                                        <p:attrNameLst>
                                          <p:attrName>ppt_x</p:attrName>
                                          <p:attrName>ppt_y</p:attrName>
                                        </p:attrNameLst>
                                      </p:cBhvr>
                                    </p:animMotion>
                                  </p:childTnLst>
                                </p:cTn>
                              </p:par>
                            </p:childTnLst>
                          </p:cTn>
                        </p:par>
                        <p:par>
                          <p:cTn id="37" fill="hold">
                            <p:stCondLst>
                              <p:cond delay="0"/>
                            </p:stCondLst>
                            <p:childTnLst>
                              <p:par>
                                <p:cTn id="38" presetID="-1" presetClass="path" presetSubtype="0" fill="hold" nodeType="afterEffect">
                                  <p:stCondLst>
                                    <p:cond delay="0"/>
                                  </p:stCondLst>
                                  <p:childTnLst>
                                    <p:animMotion origin="layout" path="M -0.098945 0.000396 C -0.098982 -0.136859 -0.074410 -0.142971 -0.045645 -0.142971 C -0.016880 -0.142971 -0.000324 -0.099264 0.000457 0.000396" pathEditMode="relative">
                                      <p:cBhvr>
                                        <p:cTn id="39" dur="1000" fill="hold"/>
                                        <p:tgtEl>
                                          <p:spTgt spid="469"/>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47">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473"/>
                                        </p:tgtEl>
                                        <p:attrNameLst>
                                          <p:attrName>style.visibility</p:attrName>
                                        </p:attrNameLst>
                                      </p:cBhvr>
                                      <p:to>
                                        <p:strVal val="visible"/>
                                      </p:to>
                                    </p:set>
                                  </p:childTnLst>
                                </p:cTn>
                              </p:par>
                            </p:childTnLst>
                          </p:cTn>
                        </p:par>
                        <p:par>
                          <p:cTn id="48" fill="hold">
                            <p:stCondLst>
                              <p:cond delay="0"/>
                            </p:stCondLst>
                            <p:childTnLst>
                              <p:par>
                                <p:cTn id="49" presetID="-1" presetClass="path" presetSubtype="0" fill="hold" nodeType="afterEffect">
                                  <p:stCondLst>
                                    <p:cond delay="0"/>
                                  </p:stCondLst>
                                  <p:childTnLst>
                                    <p:animMotion origin="layout" path="M 0.000457 0.000396 C 0.000457 -0.050742 -0.017170 -0.144491 -0.045934 -0.144063 C -0.078014 -0.143586 -0.098839 -0.128728 -0.098501 0.000396" pathEditMode="relative">
                                      <p:cBhvr>
                                        <p:cTn id="50" dur="1000" fill="hold"/>
                                        <p:tgtEl>
                                          <p:spTgt spid="469"/>
                                        </p:tgtEl>
                                        <p:attrNameLst>
                                          <p:attrName>ppt_x</p:attrName>
                                          <p:attrName>ppt_y</p:attrName>
                                        </p:attrNameLst>
                                      </p:cBhvr>
                                    </p:animMotion>
                                  </p:childTnLst>
                                </p:cTn>
                              </p:par>
                            </p:childTnLst>
                          </p:cTn>
                        </p:par>
                        <p:par>
                          <p:cTn id="51" fill="hold">
                            <p:stCondLst>
                              <p:cond delay="0"/>
                            </p:stCondLst>
                            <p:childTnLst>
                              <p:par>
                                <p:cTn id="52" presetID="-1" presetClass="path" presetSubtype="0" fill="hold" nodeType="afterEffect">
                                  <p:stCondLst>
                                    <p:cond delay="0"/>
                                  </p:stCondLst>
                                  <p:childTnLst>
                                    <p:animMotion origin="layout" path="M -0.098501 0.000396 C -0.093281 0.109597 0.048775 0.112461 0.077540 0.112461 C 0.106305 0.112461 0.276405 0.094920 0.277019 0.000396" pathEditMode="relative">
                                      <p:cBhvr>
                                        <p:cTn id="53" dur="1000" fill="hold"/>
                                        <p:tgtEl>
                                          <p:spTgt spid="469"/>
                                        </p:tgtEl>
                                        <p:attrNameLst>
                                          <p:attrName>ppt_x</p:attrName>
                                          <p:attrName>ppt_y</p:attrName>
                                        </p:attrNameLst>
                                      </p:cBhvr>
                                    </p:animMotion>
                                  </p:childTnLst>
                                </p:cTn>
                              </p:par>
                            </p:childTnLst>
                          </p:cTn>
                        </p:par>
                        <p:par>
                          <p:cTn id="54" fill="hold">
                            <p:stCondLst>
                              <p:cond delay="0"/>
                            </p:stCondLst>
                            <p:childTnLst>
                              <p:par>
                                <p:cTn id="55" presetID="-1" presetClass="path" presetSubtype="0" fill="hold" nodeType="afterEffect">
                                  <p:stCondLst>
                                    <p:cond delay="0"/>
                                  </p:stCondLst>
                                  <p:childTnLst>
                                    <p:animMotion origin="layout" path="M 0.277019 0.000396 C 0.277019 -0.050742 0.279066 -0.138501 0.220489 -0.139398 C 0.174745 -0.140098 0.179624 -0.050742 0.179624 0.000396" pathEditMode="relative">
                                      <p:cBhvr>
                                        <p:cTn id="56" dur="1000" fill="hold"/>
                                        <p:tgtEl>
                                          <p:spTgt spid="469"/>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p:tmAbs val="0"/>
                                  </p:iterate>
                                  <p:childTnLst>
                                    <p:set>
                                      <p:cBhvr>
                                        <p:cTn id="60" fill="hold"/>
                                        <p:tgtEl>
                                          <p:spTgt spid="474"/>
                                        </p:tgtEl>
                                        <p:attrNameLst>
                                          <p:attrName>style.visibility</p:attrName>
                                        </p:attrNameLst>
                                      </p:cBhvr>
                                      <p:to>
                                        <p:strVal val="visible"/>
                                      </p:to>
                                    </p:set>
                                  </p:childTnLst>
                                </p:cTn>
                              </p:par>
                            </p:childTnLst>
                          </p:cTn>
                        </p:par>
                        <p:par>
                          <p:cTn id="61" fill="hold">
                            <p:stCondLst>
                              <p:cond delay="0"/>
                            </p:stCondLst>
                            <p:childTnLst>
                              <p:par>
                                <p:cTn id="62" presetID="-1" presetClass="path" presetSubtype="0" fill="hold" nodeType="afterEffect">
                                  <p:stCondLst>
                                    <p:cond delay="0"/>
                                  </p:stCondLst>
                                  <p:childTnLst>
                                    <p:animMotion origin="layout" path="M 0.179624 0.000396 C 0.179624 -0.050742 0.181845 -0.133676 0.133310 -0.138978 C 0.087429 -0.143990 0.090040 -0.050742 0.090040 0.000396" pathEditMode="relative">
                                      <p:cBhvr>
                                        <p:cTn id="63" dur="1000" fill="hold"/>
                                        <p:tgtEl>
                                          <p:spTgt spid="469"/>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475"/>
                                        </p:tgtEl>
                                        <p:attrNameLst>
                                          <p:attrName>style.visibility</p:attrName>
                                        </p:attrNameLst>
                                      </p:cBhvr>
                                      <p:to>
                                        <p:strVal val="visible"/>
                                      </p:to>
                                    </p:set>
                                  </p:childTnLst>
                                </p:cTn>
                              </p:par>
                            </p:childTnLst>
                          </p:cTn>
                        </p:par>
                        <p:par>
                          <p:cTn id="68" fill="hold">
                            <p:stCondLst>
                              <p:cond delay="0"/>
                            </p:stCondLst>
                            <p:childTnLst>
                              <p:par>
                                <p:cTn id="69" presetID="-1" presetClass="path" presetSubtype="0" fill="hold" nodeType="afterEffect">
                                  <p:stCondLst>
                                    <p:cond delay="0"/>
                                  </p:stCondLst>
                                  <p:childTnLst>
                                    <p:animMotion origin="layout" path="M 0.090040 0.000396 C 0.090040 -0.050742 0.094594 -0.133939 0.046791 -0.136699 C -0.004812 -0.139680 0.000457 -0.050742 0.000457 0.000396" pathEditMode="relative">
                                      <p:cBhvr>
                                        <p:cTn id="70" dur="1000" fill="hold"/>
                                        <p:tgtEl>
                                          <p:spTgt spid="469"/>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p:tmAbs val="0"/>
                                  </p:iterate>
                                  <p:childTnLst>
                                    <p:set>
                                      <p:cBhvr>
                                        <p:cTn id="74" fill="hold"/>
                                        <p:tgtEl>
                                          <p:spTgt spid="445">
                                            <p:bg/>
                                          </p:spTgt>
                                        </p:tgtEl>
                                        <p:attrNameLst>
                                          <p:attrName>style.visibility</p:attrName>
                                        </p:attrNameLst>
                                      </p:cBhvr>
                                      <p:to>
                                        <p:strVal val="visible"/>
                                      </p:to>
                                    </p:set>
                                  </p:childTnLst>
                                </p:cTn>
                              </p:par>
                              <p:par>
                                <p:cTn id="75" presetID="1" presetClass="entr" presetSubtype="0" fill="hold" grpId="0" nodeType="withEffect">
                                  <p:stCondLst>
                                    <p:cond delay="0"/>
                                  </p:stCondLst>
                                  <p:iterate>
                                    <p:tmAbs val="0"/>
                                  </p:iterate>
                                  <p:childTnLst>
                                    <p:set>
                                      <p:cBhvr>
                                        <p:cTn id="76" fill="hold"/>
                                        <p:tgtEl>
                                          <p:spTgt spid="445">
                                            <p:txEl>
                                              <p:pRg st="0" end="0"/>
                                            </p:txEl>
                                          </p:spTgt>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p:tmAbs val="0"/>
                                  </p:iterate>
                                  <p:childTnLst>
                                    <p:set>
                                      <p:cBhvr>
                                        <p:cTn id="79" fill="hold"/>
                                        <p:tgtEl>
                                          <p:spTgt spid="45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445">
                                            <p:txEl>
                                              <p:pRg st="1" end="1"/>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iterate>
                                    <p:tmAbs val="0"/>
                                  </p:iterate>
                                  <p:childTnLst>
                                    <p:set>
                                      <p:cBhvr>
                                        <p:cTn id="86" fill="hold"/>
                                        <p:tgtEl>
                                          <p:spTgt spid="4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p:tmAbs val="0"/>
                                  </p:iterate>
                                  <p:childTnLst>
                                    <p:set>
                                      <p:cBhvr>
                                        <p:cTn id="90" fill="hold"/>
                                        <p:tgtEl>
                                          <p:spTgt spid="445">
                                            <p:txEl>
                                              <p:pRg st="2" end="2"/>
                                            </p:txEl>
                                          </p:spTgt>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iterate>
                                    <p:tmAbs val="0"/>
                                  </p:iterate>
                                  <p:childTnLst>
                                    <p:set>
                                      <p:cBhvr>
                                        <p:cTn id="93" fill="hold"/>
                                        <p:tgtEl>
                                          <p:spTgt spid="46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iterate>
                                    <p:tmAbs val="0"/>
                                  </p:iterate>
                                  <p:childTnLst>
                                    <p:set>
                                      <p:cBhvr>
                                        <p:cTn id="97" fill="hold"/>
                                        <p:tgtEl>
                                          <p:spTgt spid="445">
                                            <p:txEl>
                                              <p:pRg st="3" end="3"/>
                                            </p:txEl>
                                          </p:spTgt>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iterate>
                                    <p:tmAbs val="0"/>
                                  </p:iterate>
                                  <p:childTnLst>
                                    <p:set>
                                      <p:cBhvr>
                                        <p:cTn id="100" fill="hold"/>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build="p" bldLvl="5" animBg="1" advAuto="0"/>
      <p:bldP spid="447" grpId="0" build="p" bldLvl="5" animBg="1" advAuto="0"/>
      <p:bldP spid="450" grpId="0" animBg="1" advAuto="0"/>
      <p:bldP spid="451" grpId="0" animBg="1" advAuto="0"/>
      <p:bldP spid="459" grpId="0" animBg="1" advAuto="0"/>
      <p:bldP spid="464" grpId="0" animBg="1" advAuto="0"/>
      <p:bldP spid="470" grpId="0" animBg="1" advAuto="0"/>
      <p:bldP spid="471" grpId="0" animBg="1" advAuto="0"/>
      <p:bldP spid="472" grpId="0" animBg="1" advAuto="0"/>
      <p:bldP spid="473" grpId="0" animBg="1" advAuto="0"/>
      <p:bldP spid="474" grpId="0" animBg="1" advAuto="0"/>
      <p:bldP spid="475"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owers of Hanoi solution (n = 3)"/>
          <p:cNvSpPr txBox="1">
            <a:spLocks noGrp="1"/>
          </p:cNvSpPr>
          <p:nvPr>
            <p:ph type="title"/>
          </p:nvPr>
        </p:nvSpPr>
        <p:spPr>
          <a:prstGeom prst="rect">
            <a:avLst/>
          </a:prstGeom>
        </p:spPr>
        <p:txBody>
          <a:bodyPr/>
          <a:lstStyle/>
          <a:p>
            <a:r>
              <a:t>Towers of Hanoi solution (n = 3)</a:t>
            </a:r>
          </a:p>
        </p:txBody>
      </p:sp>
      <p:sp>
        <p:nvSpPr>
          <p:cNvPr id="4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482" name="Rectangle"/>
          <p:cNvSpPr/>
          <p:nvPr/>
        </p:nvSpPr>
        <p:spPr>
          <a:xfrm>
            <a:off x="17487900" y="1803400"/>
            <a:ext cx="4343400" cy="1118439"/>
          </a:xfrm>
          <a:prstGeom prst="rect">
            <a:avLst/>
          </a:prstGeom>
          <a:solidFill>
            <a:srgbClr val="FFFFFF"/>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83" name="Line"/>
          <p:cNvSpPr/>
          <p:nvPr/>
        </p:nvSpPr>
        <p:spPr>
          <a:xfrm flipH="1">
            <a:off x="18404879" y="1918795"/>
            <a:ext cx="10122" cy="910317"/>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84" name="Line"/>
          <p:cNvSpPr/>
          <p:nvPr/>
        </p:nvSpPr>
        <p:spPr>
          <a:xfrm flipH="1">
            <a:off x="19646900" y="1917526"/>
            <a:ext cx="10121" cy="910316"/>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85" name="Line"/>
          <p:cNvSpPr/>
          <p:nvPr/>
        </p:nvSpPr>
        <p:spPr>
          <a:xfrm flipH="1">
            <a:off x="20891500" y="1906113"/>
            <a:ext cx="10121" cy="910317"/>
          </a:xfrm>
          <a:prstGeom prst="line">
            <a:avLst/>
          </a:prstGeom>
          <a:ln w="1016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486" name="Rounded Rectangle"/>
          <p:cNvSpPr/>
          <p:nvPr/>
        </p:nvSpPr>
        <p:spPr>
          <a:xfrm>
            <a:off x="19164300" y="2590871"/>
            <a:ext cx="977900" cy="228254"/>
          </a:xfrm>
          <a:prstGeom prst="roundRect">
            <a:avLst>
              <a:gd name="adj" fmla="val 50000"/>
            </a:avLst>
          </a:prstGeom>
          <a:solidFill>
            <a:srgbClr val="FF2600"/>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87" name="Rounded Rectangle"/>
          <p:cNvSpPr/>
          <p:nvPr/>
        </p:nvSpPr>
        <p:spPr>
          <a:xfrm>
            <a:off x="19291300" y="2316968"/>
            <a:ext cx="723900" cy="228254"/>
          </a:xfrm>
          <a:prstGeom prst="roundRect">
            <a:avLst>
              <a:gd name="adj" fmla="val 50000"/>
            </a:avLst>
          </a:prstGeom>
          <a:solidFill>
            <a:srgbClr val="0433FF"/>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88" name="Rounded Rectangle"/>
          <p:cNvSpPr/>
          <p:nvPr/>
        </p:nvSpPr>
        <p:spPr>
          <a:xfrm>
            <a:off x="19418300" y="2043065"/>
            <a:ext cx="469900" cy="228253"/>
          </a:xfrm>
          <a:prstGeom prst="roundRect">
            <a:avLst>
              <a:gd name="adj" fmla="val 50000"/>
            </a:avLst>
          </a:prstGeom>
          <a:solidFill>
            <a:srgbClr val="009051"/>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nvGrpSpPr>
          <p:cNvPr id="498" name="Group"/>
          <p:cNvGrpSpPr/>
          <p:nvPr/>
        </p:nvGrpSpPr>
        <p:grpSpPr>
          <a:xfrm>
            <a:off x="4102100" y="3287043"/>
            <a:ext cx="18916837" cy="8790657"/>
            <a:chOff x="0" y="0"/>
            <a:chExt cx="18916836" cy="8790656"/>
          </a:xfrm>
        </p:grpSpPr>
        <p:sp>
          <p:nvSpPr>
            <p:cNvPr id="489" name="Rectangle"/>
            <p:cNvSpPr/>
            <p:nvPr/>
          </p:nvSpPr>
          <p:spPr>
            <a:xfrm>
              <a:off x="13385800" y="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90" name="Line"/>
            <p:cNvSpPr/>
            <p:nvPr/>
          </p:nvSpPr>
          <p:spPr>
            <a:xfrm flipH="1">
              <a:off x="14300200" y="114125"/>
              <a:ext cx="10121" cy="910317"/>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491" name="Line"/>
            <p:cNvSpPr/>
            <p:nvPr/>
          </p:nvSpPr>
          <p:spPr>
            <a:xfrm flipH="1">
              <a:off x="15544800" y="114125"/>
              <a:ext cx="10121" cy="910317"/>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492" name="Line"/>
            <p:cNvSpPr/>
            <p:nvPr/>
          </p:nvSpPr>
          <p:spPr>
            <a:xfrm flipH="1">
              <a:off x="16789400" y="102716"/>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493" name="Rounded Rectangle"/>
            <p:cNvSpPr/>
            <p:nvPr/>
          </p:nvSpPr>
          <p:spPr>
            <a:xfrm>
              <a:off x="15189200" y="513570"/>
              <a:ext cx="723900" cy="228254"/>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94" name="1R"/>
            <p:cNvSpPr txBox="1"/>
            <p:nvPr/>
          </p:nvSpPr>
          <p:spPr>
            <a:xfrm>
              <a:off x="0" y="7330156"/>
              <a:ext cx="1511549" cy="14605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1R</a:t>
              </a:r>
            </a:p>
          </p:txBody>
        </p:sp>
        <p:sp>
          <p:nvSpPr>
            <p:cNvPr id="495" name="1R"/>
            <p:cNvSpPr txBox="1"/>
            <p:nvPr/>
          </p:nvSpPr>
          <p:spPr>
            <a:xfrm>
              <a:off x="18161000" y="268956"/>
              <a:ext cx="755837" cy="7112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1R</a:t>
              </a:r>
            </a:p>
          </p:txBody>
        </p:sp>
        <p:sp>
          <p:nvSpPr>
            <p:cNvPr id="496" name="Rounded Rectangle"/>
            <p:cNvSpPr/>
            <p:nvPr/>
          </p:nvSpPr>
          <p:spPr>
            <a:xfrm>
              <a:off x="15062200" y="787470"/>
              <a:ext cx="977900" cy="228254"/>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497" name="Rounded Rectangle"/>
            <p:cNvSpPr/>
            <p:nvPr/>
          </p:nvSpPr>
          <p:spPr>
            <a:xfrm>
              <a:off x="16560800" y="787470"/>
              <a:ext cx="469900" cy="228254"/>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sp>
        <p:nvSpPr>
          <p:cNvPr id="499" name="Rectangle"/>
          <p:cNvSpPr/>
          <p:nvPr/>
        </p:nvSpPr>
        <p:spPr>
          <a:xfrm>
            <a:off x="1866900" y="5626100"/>
            <a:ext cx="14795953" cy="3810001"/>
          </a:xfrm>
          <a:prstGeom prst="rect">
            <a:avLst/>
          </a:prstGeom>
          <a:solidFill>
            <a:srgbClr val="FFFFFF"/>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00" name="Line"/>
          <p:cNvSpPr/>
          <p:nvPr/>
        </p:nvSpPr>
        <p:spPr>
          <a:xfrm flipH="1">
            <a:off x="4981836" y="6015467"/>
            <a:ext cx="34477" cy="3101025"/>
          </a:xfrm>
          <a:prstGeom prst="line">
            <a:avLst/>
          </a:prstGeom>
          <a:ln w="203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501" name="Line"/>
          <p:cNvSpPr/>
          <p:nvPr/>
        </p:nvSpPr>
        <p:spPr>
          <a:xfrm flipH="1">
            <a:off x="9221612" y="6015467"/>
            <a:ext cx="34476" cy="3101025"/>
          </a:xfrm>
          <a:prstGeom prst="line">
            <a:avLst/>
          </a:prstGeom>
          <a:ln w="203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502" name="Line"/>
          <p:cNvSpPr/>
          <p:nvPr/>
        </p:nvSpPr>
        <p:spPr>
          <a:xfrm flipH="1">
            <a:off x="13461389" y="5972204"/>
            <a:ext cx="34476" cy="3101025"/>
          </a:xfrm>
          <a:prstGeom prst="line">
            <a:avLst/>
          </a:prstGeom>
          <a:ln w="203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503" name="Rounded Rectangle"/>
          <p:cNvSpPr/>
          <p:nvPr/>
        </p:nvSpPr>
        <p:spPr>
          <a:xfrm>
            <a:off x="7577618" y="8257606"/>
            <a:ext cx="3331253" cy="777552"/>
          </a:xfrm>
          <a:prstGeom prst="roundRect">
            <a:avLst>
              <a:gd name="adj" fmla="val 50000"/>
            </a:avLst>
          </a:prstGeom>
          <a:solidFill>
            <a:srgbClr val="FF2600"/>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04" name="Rounded Rectangle"/>
          <p:cNvSpPr/>
          <p:nvPr/>
        </p:nvSpPr>
        <p:spPr>
          <a:xfrm>
            <a:off x="8010248" y="7356620"/>
            <a:ext cx="2465993" cy="777552"/>
          </a:xfrm>
          <a:prstGeom prst="roundRect">
            <a:avLst>
              <a:gd name="adj" fmla="val 50000"/>
            </a:avLst>
          </a:prstGeom>
          <a:solidFill>
            <a:srgbClr val="0433FF"/>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05" name="Rounded Rectangle"/>
          <p:cNvSpPr/>
          <p:nvPr/>
        </p:nvSpPr>
        <p:spPr>
          <a:xfrm>
            <a:off x="8442878" y="6448097"/>
            <a:ext cx="1600733" cy="777551"/>
          </a:xfrm>
          <a:prstGeom prst="roundRect">
            <a:avLst>
              <a:gd name="adj" fmla="val 50000"/>
            </a:avLst>
          </a:prstGeom>
          <a:solidFill>
            <a:srgbClr val="009051"/>
          </a:solidFill>
          <a:ln w="12700"/>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nvGrpSpPr>
          <p:cNvPr id="516" name="Group"/>
          <p:cNvGrpSpPr/>
          <p:nvPr/>
        </p:nvGrpSpPr>
        <p:grpSpPr>
          <a:xfrm>
            <a:off x="5613400" y="4770687"/>
            <a:ext cx="17348610" cy="7307013"/>
            <a:chOff x="0" y="0"/>
            <a:chExt cx="17348609" cy="7307012"/>
          </a:xfrm>
        </p:grpSpPr>
        <p:sp>
          <p:nvSpPr>
            <p:cNvPr id="506" name="2L"/>
            <p:cNvSpPr txBox="1"/>
            <p:nvPr/>
          </p:nvSpPr>
          <p:spPr>
            <a:xfrm>
              <a:off x="0" y="5846512"/>
              <a:ext cx="1435646" cy="14605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2L</a:t>
              </a:r>
            </a:p>
          </p:txBody>
        </p:sp>
        <p:grpSp>
          <p:nvGrpSpPr>
            <p:cNvPr id="515" name="Group"/>
            <p:cNvGrpSpPr/>
            <p:nvPr/>
          </p:nvGrpSpPr>
          <p:grpSpPr>
            <a:xfrm>
              <a:off x="11874500" y="0"/>
              <a:ext cx="5474110" cy="1118439"/>
              <a:chOff x="0" y="0"/>
              <a:chExt cx="5474109" cy="1118438"/>
            </a:xfrm>
          </p:grpSpPr>
          <p:sp>
            <p:nvSpPr>
              <p:cNvPr id="507" name="Rectangle"/>
              <p:cNvSpPr/>
              <p:nvPr/>
            </p:nvSpPr>
            <p:spPr>
              <a:xfrm>
                <a:off x="0" y="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08" name="Line"/>
              <p:cNvSpPr/>
              <p:nvPr/>
            </p:nvSpPr>
            <p:spPr>
              <a:xfrm flipH="1">
                <a:off x="914400" y="114125"/>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09" name="Line"/>
              <p:cNvSpPr/>
              <p:nvPr/>
            </p:nvSpPr>
            <p:spPr>
              <a:xfrm flipH="1">
                <a:off x="2159000" y="114125"/>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10" name="Line"/>
              <p:cNvSpPr/>
              <p:nvPr/>
            </p:nvSpPr>
            <p:spPr>
              <a:xfrm flipH="1">
                <a:off x="3403600" y="102715"/>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11" name="Rounded Rectangle"/>
              <p:cNvSpPr/>
              <p:nvPr/>
            </p:nvSpPr>
            <p:spPr>
              <a:xfrm>
                <a:off x="1676400" y="787468"/>
                <a:ext cx="977900" cy="228253"/>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12" name="Rounded Rectangle"/>
              <p:cNvSpPr/>
              <p:nvPr/>
            </p:nvSpPr>
            <p:spPr>
              <a:xfrm>
                <a:off x="558800" y="787468"/>
                <a:ext cx="723900" cy="228253"/>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13" name="Rounded Rectangle"/>
              <p:cNvSpPr/>
              <p:nvPr/>
            </p:nvSpPr>
            <p:spPr>
              <a:xfrm>
                <a:off x="3175000" y="787468"/>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14" name="2L"/>
              <p:cNvSpPr txBox="1"/>
              <p:nvPr/>
            </p:nvSpPr>
            <p:spPr>
              <a:xfrm>
                <a:off x="4775200" y="271212"/>
                <a:ext cx="698910" cy="7112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2L</a:t>
                </a:r>
              </a:p>
            </p:txBody>
          </p:sp>
        </p:grpSp>
      </p:grpSp>
      <p:grpSp>
        <p:nvGrpSpPr>
          <p:cNvPr id="527" name="Group"/>
          <p:cNvGrpSpPr/>
          <p:nvPr/>
        </p:nvGrpSpPr>
        <p:grpSpPr>
          <a:xfrm>
            <a:off x="7124700" y="6254333"/>
            <a:ext cx="15894237" cy="5823367"/>
            <a:chOff x="0" y="0"/>
            <a:chExt cx="15894236" cy="5823366"/>
          </a:xfrm>
        </p:grpSpPr>
        <p:sp>
          <p:nvSpPr>
            <p:cNvPr id="517" name="1R"/>
            <p:cNvSpPr txBox="1"/>
            <p:nvPr/>
          </p:nvSpPr>
          <p:spPr>
            <a:xfrm>
              <a:off x="0" y="4362866"/>
              <a:ext cx="1511549" cy="14605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1R</a:t>
              </a:r>
            </a:p>
          </p:txBody>
        </p:sp>
        <p:grpSp>
          <p:nvGrpSpPr>
            <p:cNvPr id="526" name="Group"/>
            <p:cNvGrpSpPr/>
            <p:nvPr/>
          </p:nvGrpSpPr>
          <p:grpSpPr>
            <a:xfrm>
              <a:off x="10363200" y="0"/>
              <a:ext cx="5531037" cy="1118439"/>
              <a:chOff x="0" y="0"/>
              <a:chExt cx="5531036" cy="1118438"/>
            </a:xfrm>
          </p:grpSpPr>
          <p:sp>
            <p:nvSpPr>
              <p:cNvPr id="518" name="Rectangle"/>
              <p:cNvSpPr/>
              <p:nvPr/>
            </p:nvSpPr>
            <p:spPr>
              <a:xfrm>
                <a:off x="0" y="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19" name="Line"/>
              <p:cNvSpPr/>
              <p:nvPr/>
            </p:nvSpPr>
            <p:spPr>
              <a:xfrm flipH="1">
                <a:off x="914400" y="114124"/>
                <a:ext cx="10121" cy="910317"/>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20" name="Line"/>
              <p:cNvSpPr/>
              <p:nvPr/>
            </p:nvSpPr>
            <p:spPr>
              <a:xfrm flipH="1">
                <a:off x="2159000" y="114124"/>
                <a:ext cx="10121" cy="910317"/>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21" name="Line"/>
              <p:cNvSpPr/>
              <p:nvPr/>
            </p:nvSpPr>
            <p:spPr>
              <a:xfrm flipH="1">
                <a:off x="3403600" y="102715"/>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22" name="Rounded Rectangle"/>
              <p:cNvSpPr/>
              <p:nvPr/>
            </p:nvSpPr>
            <p:spPr>
              <a:xfrm>
                <a:off x="1676400" y="787470"/>
                <a:ext cx="977900" cy="228254"/>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23" name="Rounded Rectangle"/>
              <p:cNvSpPr/>
              <p:nvPr/>
            </p:nvSpPr>
            <p:spPr>
              <a:xfrm>
                <a:off x="558800" y="787470"/>
                <a:ext cx="723900" cy="228254"/>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24" name="Rounded Rectangle"/>
              <p:cNvSpPr/>
              <p:nvPr/>
            </p:nvSpPr>
            <p:spPr>
              <a:xfrm>
                <a:off x="685800" y="514856"/>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25" name="1R"/>
              <p:cNvSpPr txBox="1"/>
              <p:nvPr/>
            </p:nvSpPr>
            <p:spPr>
              <a:xfrm>
                <a:off x="4775200" y="273466"/>
                <a:ext cx="755837" cy="7112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1R</a:t>
                </a:r>
              </a:p>
            </p:txBody>
          </p:sp>
        </p:grpSp>
      </p:grpSp>
      <p:grpSp>
        <p:nvGrpSpPr>
          <p:cNvPr id="537" name="Group"/>
          <p:cNvGrpSpPr/>
          <p:nvPr/>
        </p:nvGrpSpPr>
        <p:grpSpPr>
          <a:xfrm>
            <a:off x="8636000" y="7734300"/>
            <a:ext cx="14344837" cy="4343400"/>
            <a:chOff x="0" y="0"/>
            <a:chExt cx="14344836" cy="4343400"/>
          </a:xfrm>
        </p:grpSpPr>
        <p:sp>
          <p:nvSpPr>
            <p:cNvPr id="528" name="Rectangle"/>
            <p:cNvSpPr/>
            <p:nvPr/>
          </p:nvSpPr>
          <p:spPr>
            <a:xfrm>
              <a:off x="8851900" y="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29" name="Line"/>
            <p:cNvSpPr/>
            <p:nvPr/>
          </p:nvSpPr>
          <p:spPr>
            <a:xfrm flipH="1">
              <a:off x="97663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30" name="Line"/>
            <p:cNvSpPr/>
            <p:nvPr/>
          </p:nvSpPr>
          <p:spPr>
            <a:xfrm flipH="1">
              <a:off x="110109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31" name="Line"/>
            <p:cNvSpPr/>
            <p:nvPr/>
          </p:nvSpPr>
          <p:spPr>
            <a:xfrm flipH="1">
              <a:off x="122555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32" name="Rounded Rectangle"/>
            <p:cNvSpPr/>
            <p:nvPr/>
          </p:nvSpPr>
          <p:spPr>
            <a:xfrm>
              <a:off x="11772900" y="787400"/>
              <a:ext cx="977900" cy="228253"/>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33" name="Rounded Rectangle"/>
            <p:cNvSpPr/>
            <p:nvPr/>
          </p:nvSpPr>
          <p:spPr>
            <a:xfrm>
              <a:off x="9410700" y="787400"/>
              <a:ext cx="723900" cy="228253"/>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34" name="Rounded Rectangle"/>
            <p:cNvSpPr/>
            <p:nvPr/>
          </p:nvSpPr>
          <p:spPr>
            <a:xfrm>
              <a:off x="9537700" y="520700"/>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35" name="3R"/>
            <p:cNvSpPr txBox="1"/>
            <p:nvPr/>
          </p:nvSpPr>
          <p:spPr>
            <a:xfrm>
              <a:off x="0" y="2882900"/>
              <a:ext cx="1511549" cy="14605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3R</a:t>
              </a:r>
            </a:p>
          </p:txBody>
        </p:sp>
        <p:sp>
          <p:nvSpPr>
            <p:cNvPr id="536" name="3R"/>
            <p:cNvSpPr txBox="1"/>
            <p:nvPr/>
          </p:nvSpPr>
          <p:spPr>
            <a:xfrm>
              <a:off x="13589000" y="279400"/>
              <a:ext cx="755837" cy="71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3R</a:t>
              </a:r>
            </a:p>
          </p:txBody>
        </p:sp>
      </p:grpSp>
      <p:grpSp>
        <p:nvGrpSpPr>
          <p:cNvPr id="547" name="Group"/>
          <p:cNvGrpSpPr/>
          <p:nvPr/>
        </p:nvGrpSpPr>
        <p:grpSpPr>
          <a:xfrm>
            <a:off x="10147300" y="9194800"/>
            <a:ext cx="12871637" cy="2882900"/>
            <a:chOff x="0" y="0"/>
            <a:chExt cx="12871636" cy="2882900"/>
          </a:xfrm>
        </p:grpSpPr>
        <p:sp>
          <p:nvSpPr>
            <p:cNvPr id="538" name="Rectangle"/>
            <p:cNvSpPr/>
            <p:nvPr/>
          </p:nvSpPr>
          <p:spPr>
            <a:xfrm>
              <a:off x="7340600" y="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39" name="Line"/>
            <p:cNvSpPr/>
            <p:nvPr/>
          </p:nvSpPr>
          <p:spPr>
            <a:xfrm flipH="1">
              <a:off x="82550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40" name="Line"/>
            <p:cNvSpPr/>
            <p:nvPr/>
          </p:nvSpPr>
          <p:spPr>
            <a:xfrm flipH="1">
              <a:off x="94996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41" name="Line"/>
            <p:cNvSpPr/>
            <p:nvPr/>
          </p:nvSpPr>
          <p:spPr>
            <a:xfrm flipH="1">
              <a:off x="10744200" y="1143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42" name="Rounded Rectangle"/>
            <p:cNvSpPr/>
            <p:nvPr/>
          </p:nvSpPr>
          <p:spPr>
            <a:xfrm>
              <a:off x="10261600" y="787400"/>
              <a:ext cx="977900" cy="228253"/>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43" name="Rounded Rectangle"/>
            <p:cNvSpPr/>
            <p:nvPr/>
          </p:nvSpPr>
          <p:spPr>
            <a:xfrm>
              <a:off x="7899400" y="787400"/>
              <a:ext cx="723900" cy="228253"/>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44" name="Rounded Rectangle"/>
            <p:cNvSpPr/>
            <p:nvPr/>
          </p:nvSpPr>
          <p:spPr>
            <a:xfrm>
              <a:off x="9271000" y="787400"/>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45" name="1R"/>
            <p:cNvSpPr txBox="1"/>
            <p:nvPr/>
          </p:nvSpPr>
          <p:spPr>
            <a:xfrm>
              <a:off x="0" y="1422400"/>
              <a:ext cx="1511549" cy="14605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1R</a:t>
              </a:r>
            </a:p>
          </p:txBody>
        </p:sp>
        <p:sp>
          <p:nvSpPr>
            <p:cNvPr id="546" name="1R"/>
            <p:cNvSpPr txBox="1"/>
            <p:nvPr/>
          </p:nvSpPr>
          <p:spPr>
            <a:xfrm>
              <a:off x="12115800" y="241300"/>
              <a:ext cx="755837" cy="71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1R</a:t>
              </a:r>
            </a:p>
          </p:txBody>
        </p:sp>
      </p:grpSp>
      <p:grpSp>
        <p:nvGrpSpPr>
          <p:cNvPr id="558" name="Group"/>
          <p:cNvGrpSpPr/>
          <p:nvPr/>
        </p:nvGrpSpPr>
        <p:grpSpPr>
          <a:xfrm>
            <a:off x="11658600" y="10617200"/>
            <a:ext cx="11303410" cy="1460500"/>
            <a:chOff x="0" y="0"/>
            <a:chExt cx="11303409" cy="1460500"/>
          </a:xfrm>
        </p:grpSpPr>
        <p:sp>
          <p:nvSpPr>
            <p:cNvPr id="548" name="Rectangle"/>
            <p:cNvSpPr/>
            <p:nvPr/>
          </p:nvSpPr>
          <p:spPr>
            <a:xfrm>
              <a:off x="5829300" y="88067"/>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49" name="Rectangle"/>
            <p:cNvSpPr/>
            <p:nvPr/>
          </p:nvSpPr>
          <p:spPr>
            <a:xfrm>
              <a:off x="5829300" y="7620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50" name="Line"/>
            <p:cNvSpPr/>
            <p:nvPr/>
          </p:nvSpPr>
          <p:spPr>
            <a:xfrm flipH="1">
              <a:off x="6743700" y="190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51" name="Line"/>
            <p:cNvSpPr/>
            <p:nvPr/>
          </p:nvSpPr>
          <p:spPr>
            <a:xfrm flipH="1">
              <a:off x="7988300" y="190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52" name="Line"/>
            <p:cNvSpPr/>
            <p:nvPr/>
          </p:nvSpPr>
          <p:spPr>
            <a:xfrm flipH="1">
              <a:off x="9232900" y="190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53" name="Rounded Rectangle"/>
            <p:cNvSpPr/>
            <p:nvPr/>
          </p:nvSpPr>
          <p:spPr>
            <a:xfrm>
              <a:off x="8750300" y="863600"/>
              <a:ext cx="977900" cy="228253"/>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54" name="Rounded Rectangle"/>
            <p:cNvSpPr/>
            <p:nvPr/>
          </p:nvSpPr>
          <p:spPr>
            <a:xfrm>
              <a:off x="8877300" y="609600"/>
              <a:ext cx="723900" cy="228253"/>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55" name="Rounded Rectangle"/>
            <p:cNvSpPr/>
            <p:nvPr/>
          </p:nvSpPr>
          <p:spPr>
            <a:xfrm>
              <a:off x="7759700" y="863600"/>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56" name="2L"/>
            <p:cNvSpPr txBox="1"/>
            <p:nvPr/>
          </p:nvSpPr>
          <p:spPr>
            <a:xfrm>
              <a:off x="0" y="0"/>
              <a:ext cx="1435646" cy="14605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2L</a:t>
              </a:r>
            </a:p>
          </p:txBody>
        </p:sp>
        <p:sp>
          <p:nvSpPr>
            <p:cNvPr id="557" name="2L"/>
            <p:cNvSpPr txBox="1"/>
            <p:nvPr/>
          </p:nvSpPr>
          <p:spPr>
            <a:xfrm>
              <a:off x="10604500" y="317500"/>
              <a:ext cx="698910" cy="71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2L</a:t>
              </a:r>
            </a:p>
          </p:txBody>
        </p:sp>
      </p:grpSp>
      <p:grpSp>
        <p:nvGrpSpPr>
          <p:cNvPr id="569" name="Group"/>
          <p:cNvGrpSpPr/>
          <p:nvPr/>
        </p:nvGrpSpPr>
        <p:grpSpPr>
          <a:xfrm>
            <a:off x="13169900" y="10617200"/>
            <a:ext cx="9810937" cy="2731339"/>
            <a:chOff x="0" y="0"/>
            <a:chExt cx="9810936" cy="2731338"/>
          </a:xfrm>
        </p:grpSpPr>
        <p:sp>
          <p:nvSpPr>
            <p:cNvPr id="559" name="Rectangle"/>
            <p:cNvSpPr/>
            <p:nvPr/>
          </p:nvSpPr>
          <p:spPr>
            <a:xfrm>
              <a:off x="4318000" y="161290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60" name="Rectangle"/>
            <p:cNvSpPr/>
            <p:nvPr/>
          </p:nvSpPr>
          <p:spPr>
            <a:xfrm>
              <a:off x="4318000" y="1600200"/>
              <a:ext cx="4343400" cy="1118439"/>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61" name="Line"/>
            <p:cNvSpPr/>
            <p:nvPr/>
          </p:nvSpPr>
          <p:spPr>
            <a:xfrm flipH="1">
              <a:off x="5232400" y="1714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62" name="Line"/>
            <p:cNvSpPr/>
            <p:nvPr/>
          </p:nvSpPr>
          <p:spPr>
            <a:xfrm flipH="1">
              <a:off x="6477000" y="1714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63" name="Line"/>
            <p:cNvSpPr/>
            <p:nvPr/>
          </p:nvSpPr>
          <p:spPr>
            <a:xfrm flipH="1">
              <a:off x="7721600" y="1714500"/>
              <a:ext cx="10121" cy="910316"/>
            </a:xfrm>
            <a:prstGeom prst="line">
              <a:avLst/>
            </a:prstGeom>
            <a:noFill/>
            <a:ln w="1016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64" name="Rounded Rectangle"/>
            <p:cNvSpPr/>
            <p:nvPr/>
          </p:nvSpPr>
          <p:spPr>
            <a:xfrm>
              <a:off x="7239000" y="2387600"/>
              <a:ext cx="977900" cy="228253"/>
            </a:xfrm>
            <a:prstGeom prst="roundRect">
              <a:avLst>
                <a:gd name="adj" fmla="val 50000"/>
              </a:avLst>
            </a:prstGeom>
            <a:solidFill>
              <a:srgbClr val="FF2600"/>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65" name="Rounded Rectangle"/>
            <p:cNvSpPr/>
            <p:nvPr/>
          </p:nvSpPr>
          <p:spPr>
            <a:xfrm>
              <a:off x="7366000" y="2133600"/>
              <a:ext cx="723900" cy="228253"/>
            </a:xfrm>
            <a:prstGeom prst="roundRect">
              <a:avLst>
                <a:gd name="adj" fmla="val 50000"/>
              </a:avLst>
            </a:prstGeom>
            <a:solidFill>
              <a:srgbClr val="0433FF"/>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66" name="Rounded Rectangle"/>
            <p:cNvSpPr/>
            <p:nvPr/>
          </p:nvSpPr>
          <p:spPr>
            <a:xfrm>
              <a:off x="7493000" y="1879600"/>
              <a:ext cx="469900" cy="228253"/>
            </a:xfrm>
            <a:prstGeom prst="roundRect">
              <a:avLst>
                <a:gd name="adj" fmla="val 50000"/>
              </a:avLst>
            </a:prstGeom>
            <a:solidFill>
              <a:srgbClr val="009051"/>
            </a:solidFill>
            <a:ln w="12700" cap="flat">
              <a:noFill/>
              <a:round/>
            </a:ln>
            <a:effectLst/>
          </p:spPr>
          <p:txBody>
            <a:bodyPr wrap="square" lIns="469900" tIns="469900" rIns="469900" bIns="469900" numCol="1" anchor="t">
              <a:noAutofit/>
            </a:bodyPr>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567" name="1R"/>
            <p:cNvSpPr txBox="1"/>
            <p:nvPr/>
          </p:nvSpPr>
          <p:spPr>
            <a:xfrm>
              <a:off x="0" y="0"/>
              <a:ext cx="1511549" cy="14605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0" tIns="457200" rIns="457200" bIns="457200" numCol="1" anchor="t">
              <a:spAutoFit/>
            </a:bodyPr>
            <a:lstStyle>
              <a:lvl1pPr algn="l">
                <a:lnSpc>
                  <a:spcPts val="4500"/>
                </a:lnSpc>
                <a:spcBef>
                  <a:spcPts val="100"/>
                </a:spcBef>
                <a:tabLst>
                  <a:tab pos="1155700" algn="l"/>
                </a:tabLst>
                <a:defRPr sz="3600">
                  <a:solidFill>
                    <a:srgbClr val="005493"/>
                  </a:solidFill>
                  <a:latin typeface="Helvetica"/>
                  <a:ea typeface="Helvetica"/>
                  <a:cs typeface="Helvetica"/>
                  <a:sym typeface="Helvetica"/>
                </a:defRPr>
              </a:lvl1pPr>
            </a:lstStyle>
            <a:p>
              <a:r>
                <a:t>1R</a:t>
              </a:r>
            </a:p>
          </p:txBody>
        </p:sp>
        <p:sp>
          <p:nvSpPr>
            <p:cNvPr id="568" name="1R"/>
            <p:cNvSpPr txBox="1"/>
            <p:nvPr/>
          </p:nvSpPr>
          <p:spPr>
            <a:xfrm>
              <a:off x="9055100" y="1816100"/>
              <a:ext cx="755837" cy="7112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2400" tIns="152400" rIns="152400" bIns="152400" numCol="1" anchor="t">
              <a:spAutoFit/>
            </a:bodyPr>
            <a:lstStyle>
              <a:lvl1pPr algn="l">
                <a:lnSpc>
                  <a:spcPts val="3400"/>
                </a:lnSpc>
                <a:spcBef>
                  <a:spcPts val="100"/>
                </a:spcBef>
                <a:tabLst>
                  <a:tab pos="1155700" algn="l"/>
                </a:tabLst>
                <a:defRPr sz="2700">
                  <a:solidFill>
                    <a:srgbClr val="005493"/>
                  </a:solidFill>
                  <a:latin typeface="Helvetica"/>
                  <a:ea typeface="Helvetica"/>
                  <a:cs typeface="Helvetica"/>
                  <a:sym typeface="Helvetica"/>
                </a:defRPr>
              </a:lvl1pPr>
            </a:lstStyle>
            <a:p>
              <a:r>
                <a:t>1R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0984 -0.185236 0.034561 -0.168943 0.087039 -0.167094 C 0.144315 -0.165076 0.180862 -0.211922 0.174055 0.131170" pathEditMode="relative">
                                      <p:cBhvr>
                                        <p:cTn id="6" dur="1500" fill="hold"/>
                                        <p:tgtEl>
                                          <p:spTgt spid="505"/>
                                        </p:tgtEl>
                                        <p:attrNameLst>
                                          <p:attrName>ppt_x</p:attrName>
                                          <p:attrName>ppt_y</p:attrName>
                                        </p:attrNameLst>
                                      </p:cBhvr>
                                    </p:animMotion>
                                  </p:childTnLst>
                                </p:cTn>
                              </p:par>
                            </p:childTnLst>
                          </p:cTn>
                        </p:par>
                        <p:par>
                          <p:cTn id="7" fill="hold">
                            <p:stCondLst>
                              <p:cond delay="1500"/>
                            </p:stCondLst>
                            <p:childTnLst>
                              <p:par>
                                <p:cTn id="8" presetID="1" presetClass="entr" presetSubtype="0" fill="hold" grpId="0" nodeType="afterEffect">
                                  <p:stCondLst>
                                    <p:cond delay="0"/>
                                  </p:stCondLst>
                                  <p:iterate>
                                    <p:tmAbs val="0"/>
                                  </p:iterate>
                                  <p:childTnLst>
                                    <p:set>
                                      <p:cBhvr>
                                        <p:cTn id="9" fill="hold"/>
                                        <p:tgtEl>
                                          <p:spTgt spid="4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00000 0.000000 C 0.000760 -0.277516 -0.012021 -0.302651 -0.093903 -0.293609 C -0.144597 -0.288011 -0.173662 -0.318575 -0.174903 0.067818" pathEditMode="relative">
                                      <p:cBhvr>
                                        <p:cTn id="13" dur="1000" fill="hold"/>
                                        <p:tgtEl>
                                          <p:spTgt spid="504"/>
                                        </p:tgtEl>
                                        <p:attrNameLst>
                                          <p:attrName>ppt_x</p:attrName>
                                          <p:attrName>ppt_y</p:attrName>
                                        </p:attrNameLst>
                                      </p:cBhvr>
                                    </p:animMotion>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5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174055 0.131170 C 0.178551 -0.269893 0.126541 -0.266284 0.016942 -0.262667 C -0.123856 -0.258020 -0.182748 -0.281713 -0.173862 0.066355" pathEditMode="relative">
                                      <p:cBhvr>
                                        <p:cTn id="20" dur="1000" fill="hold"/>
                                        <p:tgtEl>
                                          <p:spTgt spid="505"/>
                                        </p:tgtEl>
                                        <p:attrNameLst>
                                          <p:attrName>ppt_x</p:attrName>
                                          <p:attrName>ppt_y</p:attrName>
                                        </p:attrNameLst>
                                      </p:cBhvr>
                                    </p:animMotion>
                                  </p:childTnLst>
                                </p:cTn>
                              </p:par>
                            </p:childTnLst>
                          </p:cTn>
                        </p:par>
                        <p:par>
                          <p:cTn id="21" fill="hold">
                            <p:stCondLst>
                              <p:cond delay="1000"/>
                            </p:stCondLst>
                            <p:childTnLst>
                              <p:par>
                                <p:cTn id="22" presetID="1" presetClass="entr" presetSubtype="0" fill="hold" grpId="0" nodeType="afterEffect">
                                  <p:stCondLst>
                                    <p:cond delay="0"/>
                                  </p:stCondLst>
                                  <p:iterate>
                                    <p:tmAbs val="0"/>
                                  </p:iterate>
                                  <p:childTnLst>
                                    <p:set>
                                      <p:cBhvr>
                                        <p:cTn id="23" fill="hold"/>
                                        <p:tgtEl>
                                          <p:spTgt spid="5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00000 -0.051137 -0.023970 -0.429339 0.085809 -0.433164 C 0.205240 -0.437326 0.174055 -0.051894 0.174055 -0.000757" pathEditMode="relative">
                                      <p:cBhvr>
                                        <p:cTn id="27" dur="1000" fill="hold"/>
                                        <p:tgtEl>
                                          <p:spTgt spid="503"/>
                                        </p:tgtEl>
                                        <p:attrNameLst>
                                          <p:attrName>ppt_x</p:attrName>
                                          <p:attrName>ppt_y</p:attrName>
                                        </p:attrNameLst>
                                      </p:cBhvr>
                                    </p:animMotion>
                                  </p:childTnLst>
                                </p:cTn>
                              </p:par>
                            </p:childTnLst>
                          </p:cTn>
                        </p:par>
                        <p:par>
                          <p:cTn id="28" fill="hold">
                            <p:stCondLst>
                              <p:cond delay="1000"/>
                            </p:stCondLst>
                            <p:childTnLst>
                              <p:par>
                                <p:cTn id="29" presetID="1" presetClass="entr" presetSubtype="0" fill="hold" grpId="0" nodeType="afterEffect">
                                  <p:stCondLst>
                                    <p:cond delay="0"/>
                                  </p:stCondLst>
                                  <p:iterate>
                                    <p:tmAbs val="0"/>
                                  </p:iterate>
                                  <p:childTnLst>
                                    <p:set>
                                      <p:cBhvr>
                                        <p:cTn id="30" fill="hold"/>
                                        <p:tgtEl>
                                          <p:spTgt spid="5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73862 0.066355 C -0.173862 0.015218 -0.195619 -0.184471 -0.088912 -0.176879 C -0.001943 -0.170692 0.010337 -0.168970 0.000097 0.131170" pathEditMode="relative">
                                      <p:cBhvr>
                                        <p:cTn id="34" dur="1000" fill="hold"/>
                                        <p:tgtEl>
                                          <p:spTgt spid="505"/>
                                        </p:tgtEl>
                                        <p:attrNameLst>
                                          <p:attrName>ppt_x</p:attrName>
                                          <p:attrName>ppt_y</p:attrName>
                                        </p:attrNameLst>
                                      </p:cBhvr>
                                    </p:animMotion>
                                  </p:childTnLst>
                                </p:cTn>
                              </p:par>
                            </p:childTnLst>
                          </p:cTn>
                        </p:par>
                        <p:par>
                          <p:cTn id="35" fill="hold">
                            <p:stCondLst>
                              <p:cond delay="1000"/>
                            </p:stCondLst>
                            <p:childTnLst>
                              <p:par>
                                <p:cTn id="36" presetID="1" presetClass="entr" presetSubtype="0" fill="hold" grpId="0" nodeType="afterEffect">
                                  <p:stCondLst>
                                    <p:cond delay="0"/>
                                  </p:stCondLst>
                                  <p:iterate>
                                    <p:tmAbs val="0"/>
                                  </p:iterate>
                                  <p:childTnLst>
                                    <p:set>
                                      <p:cBhvr>
                                        <p:cTn id="37" fill="hold"/>
                                        <p:tgtEl>
                                          <p:spTgt spid="5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174903 0.067818 C -0.176561 -0.288376 -0.161503 -0.258583 0.000097 -0.259142 C 0.153925 -0.259675 0.174758 -0.284842 0.174055 0.000117" pathEditMode="relative">
                                      <p:cBhvr>
                                        <p:cTn id="41" dur="1000" fill="hold"/>
                                        <p:tgtEl>
                                          <p:spTgt spid="504"/>
                                        </p:tgtEl>
                                        <p:attrNameLst>
                                          <p:attrName>ppt_x</p:attrName>
                                          <p:attrName>ppt_y</p:attrName>
                                        </p:attrNameLst>
                                      </p:cBhvr>
                                    </p:animMotion>
                                  </p:childTnLst>
                                </p:cTn>
                              </p:par>
                            </p:childTnLst>
                          </p:cTn>
                        </p:par>
                        <p:par>
                          <p:cTn id="42" fill="hold">
                            <p:stCondLst>
                              <p:cond delay="1000"/>
                            </p:stCondLst>
                            <p:childTnLst>
                              <p:par>
                                <p:cTn id="43" presetID="1" presetClass="entr" presetSubtype="0" fill="hold" grpId="0" nodeType="afterEffect">
                                  <p:stCondLst>
                                    <p:cond delay="0"/>
                                  </p:stCondLst>
                                  <p:iterate>
                                    <p:tmAbs val="0"/>
                                  </p:iterate>
                                  <p:childTnLst>
                                    <p:set>
                                      <p:cBhvr>
                                        <p:cTn id="44" fill="hold"/>
                                        <p:tgtEl>
                                          <p:spTgt spid="5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path" presetSubtype="0" accel="50000" decel="50000" fill="hold" nodeType="clickEffect">
                                  <p:stCondLst>
                                    <p:cond delay="0"/>
                                  </p:stCondLst>
                                  <p:childTnLst>
                                    <p:animMotion origin="layout" path="M 0.000097 0.131170 C 0.000097 0.080033 -0.023303 -0.237655 0.106423 -0.236413 C 0.185017 -0.235661 0.174055 -0.052375 0.174055 -0.001237" pathEditMode="relative">
                                      <p:cBhvr>
                                        <p:cTn id="48" dur="1000" fill="hold"/>
                                        <p:tgtEl>
                                          <p:spTgt spid="505"/>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animBg="1" advAuto="0"/>
      <p:bldP spid="516" grpId="0" animBg="1" advAuto="0"/>
      <p:bldP spid="527" grpId="0" animBg="1" advAuto="0"/>
      <p:bldP spid="537" grpId="0" animBg="1" advAuto="0"/>
      <p:bldP spid="547" grpId="0" animBg="1" advAuto="0"/>
      <p:bldP spid="558" grpId="0" animBg="1" advAuto="0"/>
      <p:bldP spid="56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6. Recursion"/>
          <p:cNvSpPr txBox="1">
            <a:spLocks noGrp="1"/>
          </p:cNvSpPr>
          <p:nvPr>
            <p:ph type="title"/>
          </p:nvPr>
        </p:nvSpPr>
        <p:spPr>
          <a:prstGeom prst="rect">
            <a:avLst/>
          </a:prstGeom>
        </p:spPr>
        <p:txBody>
          <a:bodyPr/>
          <a:lstStyle/>
          <a:p>
            <a:r>
              <a:rPr lang="en-US" dirty="0"/>
              <a:t>8</a:t>
            </a:r>
            <a:r>
              <a:rPr dirty="0"/>
              <a:t>. Recursion</a:t>
            </a:r>
          </a:p>
        </p:txBody>
      </p:sp>
      <p:sp>
        <p:nvSpPr>
          <p:cNvPr id="123" name="Foundations…"/>
          <p:cNvSpPr txBox="1">
            <a:spLocks noGrp="1"/>
          </p:cNvSpPr>
          <p:nvPr>
            <p:ph type="body" sz="half" idx="1"/>
          </p:nvPr>
        </p:nvSpPr>
        <p:spPr>
          <a:prstGeom prst="rect">
            <a:avLst/>
          </a:prstGeom>
        </p:spPr>
        <p:txBody>
          <a:bodyPr/>
          <a:lstStyle/>
          <a:p>
            <a:pPr>
              <a:defRPr>
                <a:solidFill>
                  <a:srgbClr val="000000"/>
                </a:solidFill>
              </a:defRPr>
            </a:pPr>
            <a:r>
              <a:rPr dirty="0"/>
              <a:t>Foundations</a:t>
            </a:r>
            <a:endParaRPr dirty="0">
              <a:solidFill>
                <a:srgbClr val="A9A9A9"/>
              </a:solidFill>
            </a:endParaRPr>
          </a:p>
          <a:p>
            <a:pPr>
              <a:defRPr>
                <a:solidFill>
                  <a:srgbClr val="A9A9A9"/>
                </a:solidFill>
              </a:defRPr>
            </a:pPr>
            <a:r>
              <a:rPr dirty="0"/>
              <a:t>A classic example</a:t>
            </a:r>
          </a:p>
        </p:txBody>
      </p:sp>
      <p:sp>
        <p:nvSpPr>
          <p:cNvPr id="7" name="CS.1.A.Basics.Why">
            <a:extLst>
              <a:ext uri="{FF2B5EF4-FFF2-40B4-BE49-F238E27FC236}">
                <a16:creationId xmlns:a16="http://schemas.microsoft.com/office/drawing/2014/main" id="{9304BE0A-C2BF-4E85-B451-E594E03A7BBF}"/>
              </a:ext>
            </a:extLst>
          </p:cNvPr>
          <p:cNvSpPr txBox="1"/>
          <p:nvPr/>
        </p:nvSpPr>
        <p:spPr>
          <a:xfrm>
            <a:off x="591464" y="12286159"/>
            <a:ext cx="6946901" cy="7694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lvl1pPr marL="82550" marR="82550" defTabSz="1828800">
              <a:lnSpc>
                <a:spcPts val="2300"/>
              </a:lnSpc>
              <a:defRPr sz="2400" b="1" spc="264">
                <a:solidFill>
                  <a:srgbClr val="797979"/>
                </a:solidFill>
                <a:uFill>
                  <a:solidFill>
                    <a:srgbClr val="797979"/>
                  </a:solidFill>
                </a:uFill>
              </a:defRPr>
            </a:lvl1pPr>
          </a:lstStyle>
          <a:p>
            <a:r>
              <a:rPr lang="en-US" sz="2000" dirty="0"/>
              <a:t>Adopted and modified from Slides by Sedgewick and Wayne</a:t>
            </a:r>
            <a:endParaRPr sz="2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572" name="Towers of Hanoi: recursive solution"/>
          <p:cNvSpPr txBox="1">
            <a:spLocks noGrp="1"/>
          </p:cNvSpPr>
          <p:nvPr>
            <p:ph type="title"/>
          </p:nvPr>
        </p:nvSpPr>
        <p:spPr>
          <a:prstGeom prst="rect">
            <a:avLst/>
          </a:prstGeom>
        </p:spPr>
        <p:txBody>
          <a:bodyPr/>
          <a:lstStyle/>
          <a:p>
            <a:r>
              <a:t>Towers of Hanoi: recursive solution</a:t>
            </a:r>
          </a:p>
        </p:txBody>
      </p:sp>
      <p:sp>
        <p:nvSpPr>
          <p:cNvPr id="573" name="hanoi(n): Print moves for n discs.…"/>
          <p:cNvSpPr txBox="1">
            <a:spLocks noGrp="1"/>
          </p:cNvSpPr>
          <p:nvPr>
            <p:ph type="body" sz="quarter" idx="1"/>
          </p:nvPr>
        </p:nvSpPr>
        <p:spPr>
          <a:xfrm>
            <a:off x="1142999" y="1625600"/>
            <a:ext cx="7755673" cy="5890322"/>
          </a:xfrm>
          <a:prstGeom prst="rect">
            <a:avLst/>
          </a:prstGeom>
        </p:spPr>
        <p:txBody>
          <a:bodyPr/>
          <a:lstStyle/>
          <a:p>
            <a:pPr>
              <a:lnSpc>
                <a:spcPts val="5400"/>
              </a:lnSpc>
              <a:defRPr sz="3500"/>
            </a:pPr>
            <a:r>
              <a:rPr sz="3100" dirty="0" err="1">
                <a:latin typeface="Helvetica"/>
                <a:ea typeface="Helvetica"/>
                <a:cs typeface="Helvetica"/>
                <a:sym typeface="Helvetica"/>
              </a:rPr>
              <a:t>hanoi</a:t>
            </a:r>
            <a:r>
              <a:rPr sz="3100" dirty="0">
                <a:latin typeface="Helvetica"/>
                <a:ea typeface="Helvetica"/>
                <a:cs typeface="Helvetica"/>
                <a:sym typeface="Helvetica"/>
              </a:rPr>
              <a:t>(n)</a:t>
            </a:r>
            <a:r>
              <a:rPr sz="2900" dirty="0">
                <a:latin typeface="Helvetica"/>
                <a:ea typeface="Helvetica"/>
                <a:cs typeface="Helvetica"/>
                <a:sym typeface="Helvetica"/>
              </a:rPr>
              <a:t>: </a:t>
            </a:r>
            <a:r>
              <a:rPr dirty="0"/>
              <a:t>Print moves for </a:t>
            </a:r>
            <a:r>
              <a:rPr i="1" dirty="0"/>
              <a:t>n</a:t>
            </a:r>
            <a:r>
              <a:rPr dirty="0"/>
              <a:t> discs.</a:t>
            </a:r>
          </a:p>
          <a:p>
            <a:pPr marL="827616" lvl="1" indent="-370416">
              <a:lnSpc>
                <a:spcPts val="5400"/>
              </a:lnSpc>
              <a:defRPr sz="3500"/>
            </a:pPr>
            <a:r>
              <a:rPr dirty="0"/>
              <a:t>Return one space for </a:t>
            </a:r>
            <a:r>
              <a:rPr i="1" dirty="0"/>
              <a:t>n</a:t>
            </a:r>
            <a:r>
              <a:rPr dirty="0"/>
              <a:t> = 0.</a:t>
            </a:r>
          </a:p>
          <a:p>
            <a:pPr marL="827616" lvl="1" indent="-370416">
              <a:lnSpc>
                <a:spcPts val="5400"/>
              </a:lnSpc>
              <a:defRPr sz="3500"/>
            </a:pPr>
            <a:r>
              <a:rPr dirty="0"/>
              <a:t>Otherwise, set  </a:t>
            </a:r>
            <a:r>
              <a:rPr sz="3100" dirty="0">
                <a:latin typeface="Helvetica"/>
                <a:ea typeface="Helvetica"/>
                <a:cs typeface="Helvetica"/>
                <a:sym typeface="Helvetica"/>
              </a:rPr>
              <a:t>move </a:t>
            </a:r>
            <a:r>
              <a:rPr dirty="0"/>
              <a:t>to the specified move for disc </a:t>
            </a:r>
            <a:r>
              <a:rPr i="1" dirty="0"/>
              <a:t>n.</a:t>
            </a:r>
          </a:p>
          <a:p>
            <a:pPr marL="827616" lvl="1" indent="-370416">
              <a:lnSpc>
                <a:spcPts val="5400"/>
              </a:lnSpc>
              <a:defRPr sz="3500"/>
            </a:pPr>
            <a:r>
              <a:rPr dirty="0"/>
              <a:t>Then sandwich </a:t>
            </a:r>
            <a:r>
              <a:rPr sz="3100" dirty="0">
                <a:latin typeface="Helvetica"/>
                <a:ea typeface="Helvetica"/>
                <a:cs typeface="Helvetica"/>
                <a:sym typeface="Helvetica"/>
              </a:rPr>
              <a:t>move</a:t>
            </a:r>
            <a:r>
              <a:rPr dirty="0"/>
              <a:t> between two copies of </a:t>
            </a:r>
            <a:r>
              <a:rPr sz="3100" dirty="0" err="1">
                <a:latin typeface="Helvetica"/>
                <a:ea typeface="Helvetica"/>
                <a:cs typeface="Helvetica"/>
                <a:sym typeface="Helvetica"/>
              </a:rPr>
              <a:t>hanoi</a:t>
            </a:r>
            <a:r>
              <a:rPr sz="3100" dirty="0">
                <a:latin typeface="Helvetica"/>
                <a:ea typeface="Helvetica"/>
                <a:cs typeface="Helvetica"/>
                <a:sym typeface="Helvetica"/>
              </a:rPr>
              <a:t>(n-1)</a:t>
            </a:r>
            <a:r>
              <a:rPr dirty="0"/>
              <a:t>.</a:t>
            </a:r>
          </a:p>
        </p:txBody>
      </p:sp>
      <p:sp>
        <p:nvSpPr>
          <p:cNvPr id="574" name="public class Hanoi…"/>
          <p:cNvSpPr/>
          <p:nvPr/>
        </p:nvSpPr>
        <p:spPr>
          <a:xfrm>
            <a:off x="9425568" y="1615439"/>
            <a:ext cx="14109700" cy="9113521"/>
          </a:xfrm>
          <a:prstGeom prst="rect">
            <a:avLst/>
          </a:prstGeom>
          <a:solidFill>
            <a:srgbClr val="EBEBEB"/>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public class Hanoi</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public static String </a:t>
            </a:r>
            <a:r>
              <a:rPr dirty="0" err="1">
                <a:uFill>
                  <a:solidFill>
                    <a:srgbClr val="007DD7"/>
                  </a:solidFill>
                </a:uFill>
              </a:rPr>
              <a:t>hanoi</a:t>
            </a:r>
            <a:r>
              <a:rPr dirty="0">
                <a:uFill>
                  <a:solidFill>
                    <a:srgbClr val="007DD7"/>
                  </a:solidFill>
                </a:uFill>
              </a:rPr>
              <a:t>(int n, </a:t>
            </a:r>
            <a:r>
              <a:rPr dirty="0" err="1">
                <a:uFill>
                  <a:solidFill>
                    <a:srgbClr val="007DD7"/>
                  </a:solidFill>
                </a:uFill>
              </a:rPr>
              <a:t>boolean</a:t>
            </a:r>
            <a:r>
              <a:rPr dirty="0">
                <a:uFill>
                  <a:solidFill>
                    <a:srgbClr val="007DD7"/>
                  </a:solidFill>
                </a:uFill>
              </a:rPr>
              <a:t> left)</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if (n == 0) return "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String move;</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if (left) move = n + "L";</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else      move = n + "R";</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return </a:t>
            </a:r>
            <a:r>
              <a:rPr dirty="0" err="1">
                <a:uFill>
                  <a:solidFill>
                    <a:srgbClr val="007DD7"/>
                  </a:solidFill>
                </a:uFill>
              </a:rPr>
              <a:t>hanoi</a:t>
            </a:r>
            <a:r>
              <a:rPr dirty="0">
                <a:uFill>
                  <a:solidFill>
                    <a:srgbClr val="007DD7"/>
                  </a:solidFill>
                </a:uFill>
              </a:rPr>
              <a:t>(n-1, !left) + move + </a:t>
            </a:r>
            <a:r>
              <a:rPr dirty="0" err="1">
                <a:uFill>
                  <a:solidFill>
                    <a:srgbClr val="007DD7"/>
                  </a:solidFill>
                </a:uFill>
              </a:rPr>
              <a:t>hanoi</a:t>
            </a:r>
            <a:r>
              <a:rPr dirty="0">
                <a:uFill>
                  <a:solidFill>
                    <a:srgbClr val="007DD7"/>
                  </a:solidFill>
                </a:uFill>
              </a:rPr>
              <a:t>(n-1, !left);</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public static void main(String[] </a:t>
            </a:r>
            <a:r>
              <a:rPr dirty="0" err="1">
                <a:uFill>
                  <a:solidFill>
                    <a:srgbClr val="007DD7"/>
                  </a:solidFill>
                </a:uFill>
              </a:rPr>
              <a:t>args</a:t>
            </a:r>
            <a:r>
              <a:rPr dirty="0">
                <a:uFill>
                  <a:solidFill>
                    <a:srgbClr val="007DD7"/>
                  </a:solidFill>
                </a:uFill>
              </a:rPr>
              <a:t>)</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int n = Integer.parseInt(</a:t>
            </a:r>
            <a:r>
              <a:rPr dirty="0" err="1">
                <a:uFill>
                  <a:solidFill>
                    <a:srgbClr val="007DD7"/>
                  </a:solidFill>
                </a:uFill>
              </a:rPr>
              <a:t>args</a:t>
            </a:r>
            <a:r>
              <a:rPr dirty="0">
                <a:uFill>
                  <a:solidFill>
                    <a:srgbClr val="007DD7"/>
                  </a:solidFill>
                </a:uFill>
              </a:rPr>
              <a:t>[0]);</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r>
              <a:rPr dirty="0" err="1">
                <a:uFill>
                  <a:solidFill>
                    <a:srgbClr val="007DD7"/>
                  </a:solidFill>
                </a:uFill>
              </a:rPr>
              <a:t>StdOut.println</a:t>
            </a:r>
            <a:r>
              <a:rPr dirty="0">
                <a:uFill>
                  <a:solidFill>
                    <a:srgbClr val="007DD7"/>
                  </a:solidFill>
                </a:uFill>
              </a:rPr>
              <a:t>(</a:t>
            </a:r>
            <a:r>
              <a:rPr dirty="0" err="1">
                <a:uFill>
                  <a:solidFill>
                    <a:srgbClr val="007DD7"/>
                  </a:solidFill>
                </a:uFill>
              </a:rPr>
              <a:t>hanoi</a:t>
            </a:r>
            <a:r>
              <a:rPr dirty="0">
                <a:uFill>
                  <a:solidFill>
                    <a:srgbClr val="007DD7"/>
                  </a:solidFill>
                </a:uFill>
              </a:rPr>
              <a:t>(n, false));</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   }</a:t>
            </a:r>
          </a:p>
          <a:p>
            <a:pPr marL="86359" marR="86359" algn="l">
              <a:lnSpc>
                <a:spcPct val="110000"/>
              </a:lnSpc>
              <a:buClr>
                <a:srgbClr val="000112"/>
              </a:buClr>
              <a:buFont typeface="Courier New"/>
              <a:defRPr sz="3000">
                <a:uFill>
                  <a:solidFill>
                    <a:srgbClr val="000112"/>
                  </a:solidFill>
                </a:uFill>
                <a:latin typeface="Helvetica"/>
                <a:ea typeface="Helvetica"/>
                <a:cs typeface="Helvetica"/>
                <a:sym typeface="Helvetica"/>
              </a:defRPr>
            </a:pPr>
            <a:r>
              <a:rPr dirty="0">
                <a:uFill>
                  <a:solidFill>
                    <a:srgbClr val="007DD7"/>
                  </a:solidFill>
                </a:uFill>
              </a:rPr>
              <a:t>}</a:t>
            </a:r>
          </a:p>
        </p:txBody>
      </p:sp>
      <p:sp>
        <p:nvSpPr>
          <p:cNvPr id="575" name="% java Hanoi 3…"/>
          <p:cNvSpPr/>
          <p:nvPr/>
        </p:nvSpPr>
        <p:spPr>
          <a:xfrm>
            <a:off x="17780000" y="11061700"/>
            <a:ext cx="5092700" cy="1282700"/>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0" tIns="228600" rIns="228600" bIns="228600"/>
          <a:lstStyle/>
          <a:p>
            <a:pPr marL="7224" marR="7224" algn="l" defTabSz="1295400">
              <a:lnSpc>
                <a:spcPct val="130000"/>
              </a:lnSpc>
              <a:tabLst/>
              <a:defRPr sz="2700">
                <a:uFill>
                  <a:solidFill>
                    <a:srgbClr val="0433FF"/>
                  </a:solidFill>
                </a:uFill>
                <a:latin typeface="Helvetica"/>
                <a:ea typeface="Helvetica"/>
                <a:cs typeface="Helvetica"/>
                <a:sym typeface="Helvetica"/>
              </a:defRPr>
            </a:pPr>
            <a:r>
              <a:t>% java Hanoi 3</a:t>
            </a:r>
          </a:p>
          <a:p>
            <a:pPr marL="7224" marR="7224" algn="l" defTabSz="1295400">
              <a:lnSpc>
                <a:spcPct val="130000"/>
              </a:lnSpc>
              <a:tabLst/>
              <a:defRPr sz="2700">
                <a:uFill>
                  <a:solidFill>
                    <a:srgbClr val="0433FF"/>
                  </a:solidFill>
                </a:uFill>
                <a:latin typeface="Helvetica"/>
                <a:ea typeface="Helvetica"/>
                <a:cs typeface="Helvetica"/>
                <a:sym typeface="Helvetica"/>
              </a:defRPr>
            </a:pPr>
            <a:r>
              <a:t> 1R 2L 1R 3R 1R 2L 1R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animBg="1" advAuto="0"/>
      <p:bldP spid="574" grpId="0" animBg="1" advAuto="0"/>
      <p:bldP spid="575"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1" name="Group"/>
          <p:cNvGrpSpPr/>
          <p:nvPr/>
        </p:nvGrpSpPr>
        <p:grpSpPr>
          <a:xfrm>
            <a:off x="22826563" y="10301388"/>
            <a:ext cx="1151037" cy="1763612"/>
            <a:chOff x="0" y="0"/>
            <a:chExt cx="1151036" cy="1763611"/>
          </a:xfrm>
        </p:grpSpPr>
        <p:sp>
          <p:nvSpPr>
            <p:cNvPr id="579"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80" name="Rounded Rectangle"/>
            <p:cNvSpPr/>
            <p:nvPr/>
          </p:nvSpPr>
          <p:spPr>
            <a:xfrm>
              <a:off x="1350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84" name="Group"/>
          <p:cNvGrpSpPr/>
          <p:nvPr/>
        </p:nvGrpSpPr>
        <p:grpSpPr>
          <a:xfrm>
            <a:off x="21564600" y="10299700"/>
            <a:ext cx="1223864" cy="1765300"/>
            <a:chOff x="0" y="0"/>
            <a:chExt cx="1223863" cy="1765300"/>
          </a:xfrm>
        </p:grpSpPr>
        <p:sp>
          <p:nvSpPr>
            <p:cNvPr id="582" name="Line"/>
            <p:cNvSpPr/>
            <p:nvPr/>
          </p:nvSpPr>
          <p:spPr>
            <a:xfrm flipH="1">
              <a:off x="5715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83"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87" name="Group"/>
          <p:cNvGrpSpPr/>
          <p:nvPr/>
        </p:nvGrpSpPr>
        <p:grpSpPr>
          <a:xfrm>
            <a:off x="21386800" y="8991600"/>
            <a:ext cx="2019300" cy="1739900"/>
            <a:chOff x="0" y="0"/>
            <a:chExt cx="2019300" cy="1739900"/>
          </a:xfrm>
        </p:grpSpPr>
        <p:sp>
          <p:nvSpPr>
            <p:cNvPr id="585"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86" name="Rounded Rectangle"/>
            <p:cNvSpPr/>
            <p:nvPr/>
          </p:nvSpPr>
          <p:spPr>
            <a:xfrm>
              <a:off x="82550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90" name="Group"/>
          <p:cNvGrpSpPr/>
          <p:nvPr/>
        </p:nvGrpSpPr>
        <p:grpSpPr>
          <a:xfrm>
            <a:off x="20019863" y="10301388"/>
            <a:ext cx="1163737" cy="1763612"/>
            <a:chOff x="0" y="0"/>
            <a:chExt cx="1163736" cy="1763611"/>
          </a:xfrm>
        </p:grpSpPr>
        <p:sp>
          <p:nvSpPr>
            <p:cNvPr id="588"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89" name="Rounded Rectangle"/>
            <p:cNvSpPr/>
            <p:nvPr/>
          </p:nvSpPr>
          <p:spPr>
            <a:xfrm>
              <a:off x="1477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93" name="Group"/>
          <p:cNvGrpSpPr/>
          <p:nvPr/>
        </p:nvGrpSpPr>
        <p:grpSpPr>
          <a:xfrm>
            <a:off x="18770600" y="10299700"/>
            <a:ext cx="1211164" cy="1765300"/>
            <a:chOff x="0" y="0"/>
            <a:chExt cx="1211163" cy="1765300"/>
          </a:xfrm>
        </p:grpSpPr>
        <p:sp>
          <p:nvSpPr>
            <p:cNvPr id="591" name="Line"/>
            <p:cNvSpPr/>
            <p:nvPr/>
          </p:nvSpPr>
          <p:spPr>
            <a:xfrm flipH="1">
              <a:off x="5588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92"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96" name="Group"/>
          <p:cNvGrpSpPr/>
          <p:nvPr/>
        </p:nvGrpSpPr>
        <p:grpSpPr>
          <a:xfrm>
            <a:off x="19418300" y="8991600"/>
            <a:ext cx="2015431" cy="1739900"/>
            <a:chOff x="0" y="0"/>
            <a:chExt cx="2015430" cy="1739900"/>
          </a:xfrm>
        </p:grpSpPr>
        <p:sp>
          <p:nvSpPr>
            <p:cNvPr id="594"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95" name="Rounded Rectangle"/>
            <p:cNvSpPr/>
            <p:nvPr/>
          </p:nvSpPr>
          <p:spPr>
            <a:xfrm>
              <a:off x="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599" name="Group"/>
          <p:cNvGrpSpPr/>
          <p:nvPr/>
        </p:nvGrpSpPr>
        <p:grpSpPr>
          <a:xfrm>
            <a:off x="18643600" y="7696200"/>
            <a:ext cx="3683000" cy="1765300"/>
            <a:chOff x="0" y="0"/>
            <a:chExt cx="3683000" cy="1765300"/>
          </a:xfrm>
        </p:grpSpPr>
        <p:sp>
          <p:nvSpPr>
            <p:cNvPr id="597" name="Line"/>
            <p:cNvSpPr/>
            <p:nvPr/>
          </p:nvSpPr>
          <p:spPr>
            <a:xfrm>
              <a:off x="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598" name="Rounded Rectangle"/>
            <p:cNvSpPr/>
            <p:nvPr/>
          </p:nvSpPr>
          <p:spPr>
            <a:xfrm>
              <a:off x="1930400" y="863600"/>
              <a:ext cx="17526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02" name="Group"/>
          <p:cNvGrpSpPr/>
          <p:nvPr/>
        </p:nvGrpSpPr>
        <p:grpSpPr>
          <a:xfrm>
            <a:off x="17213163" y="10301388"/>
            <a:ext cx="1176437" cy="1763612"/>
            <a:chOff x="0" y="0"/>
            <a:chExt cx="1176436" cy="1763611"/>
          </a:xfrm>
        </p:grpSpPr>
        <p:sp>
          <p:nvSpPr>
            <p:cNvPr id="600"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01" name="Rounded Rectangle"/>
            <p:cNvSpPr/>
            <p:nvPr/>
          </p:nvSpPr>
          <p:spPr>
            <a:xfrm>
              <a:off x="1604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05" name="Group"/>
          <p:cNvGrpSpPr/>
          <p:nvPr/>
        </p:nvGrpSpPr>
        <p:grpSpPr>
          <a:xfrm>
            <a:off x="15976600" y="10299700"/>
            <a:ext cx="1198464" cy="1765300"/>
            <a:chOff x="0" y="0"/>
            <a:chExt cx="1198463" cy="1765300"/>
          </a:xfrm>
        </p:grpSpPr>
        <p:sp>
          <p:nvSpPr>
            <p:cNvPr id="603"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04"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08" name="Group"/>
          <p:cNvGrpSpPr/>
          <p:nvPr/>
        </p:nvGrpSpPr>
        <p:grpSpPr>
          <a:xfrm>
            <a:off x="15798800" y="8991600"/>
            <a:ext cx="2019300" cy="1739900"/>
            <a:chOff x="0" y="0"/>
            <a:chExt cx="2019300" cy="1739900"/>
          </a:xfrm>
        </p:grpSpPr>
        <p:sp>
          <p:nvSpPr>
            <p:cNvPr id="606"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07" name="Rounded Rectangle"/>
            <p:cNvSpPr/>
            <p:nvPr/>
          </p:nvSpPr>
          <p:spPr>
            <a:xfrm>
              <a:off x="82550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11" name="Group"/>
          <p:cNvGrpSpPr/>
          <p:nvPr/>
        </p:nvGrpSpPr>
        <p:grpSpPr>
          <a:xfrm>
            <a:off x="14419163" y="10301388"/>
            <a:ext cx="1176437" cy="1763612"/>
            <a:chOff x="0" y="0"/>
            <a:chExt cx="1176436" cy="1763611"/>
          </a:xfrm>
        </p:grpSpPr>
        <p:sp>
          <p:nvSpPr>
            <p:cNvPr id="609"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10" name="Rounded Rectangle"/>
            <p:cNvSpPr/>
            <p:nvPr/>
          </p:nvSpPr>
          <p:spPr>
            <a:xfrm>
              <a:off x="1604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14" name="Group"/>
          <p:cNvGrpSpPr/>
          <p:nvPr/>
        </p:nvGrpSpPr>
        <p:grpSpPr>
          <a:xfrm>
            <a:off x="13182600" y="10299700"/>
            <a:ext cx="1198464" cy="1765300"/>
            <a:chOff x="0" y="0"/>
            <a:chExt cx="1198463" cy="1765300"/>
          </a:xfrm>
        </p:grpSpPr>
        <p:sp>
          <p:nvSpPr>
            <p:cNvPr id="612"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13"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17" name="Group"/>
          <p:cNvGrpSpPr/>
          <p:nvPr/>
        </p:nvGrpSpPr>
        <p:grpSpPr>
          <a:xfrm>
            <a:off x="13830300" y="8991600"/>
            <a:ext cx="2015431" cy="1739900"/>
            <a:chOff x="0" y="0"/>
            <a:chExt cx="2015430" cy="1739900"/>
          </a:xfrm>
        </p:grpSpPr>
        <p:sp>
          <p:nvSpPr>
            <p:cNvPr id="615"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16" name="Rounded Rectangle"/>
            <p:cNvSpPr/>
            <p:nvPr/>
          </p:nvSpPr>
          <p:spPr>
            <a:xfrm>
              <a:off x="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20" name="Group"/>
          <p:cNvGrpSpPr/>
          <p:nvPr/>
        </p:nvGrpSpPr>
        <p:grpSpPr>
          <a:xfrm>
            <a:off x="14986000" y="7696200"/>
            <a:ext cx="3677840" cy="1765300"/>
            <a:chOff x="0" y="0"/>
            <a:chExt cx="3677839" cy="1765300"/>
          </a:xfrm>
        </p:grpSpPr>
        <p:sp>
          <p:nvSpPr>
            <p:cNvPr id="618" name="Line"/>
            <p:cNvSpPr/>
            <p:nvPr/>
          </p:nvSpPr>
          <p:spPr>
            <a:xfrm flipH="1">
              <a:off x="86360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19" name="Rounded Rectangle"/>
            <p:cNvSpPr/>
            <p:nvPr/>
          </p:nvSpPr>
          <p:spPr>
            <a:xfrm>
              <a:off x="0" y="863600"/>
              <a:ext cx="17526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23" name="Group"/>
          <p:cNvGrpSpPr/>
          <p:nvPr/>
        </p:nvGrpSpPr>
        <p:grpSpPr>
          <a:xfrm>
            <a:off x="13137753" y="6385619"/>
            <a:ext cx="7347347" cy="1805881"/>
            <a:chOff x="0" y="0"/>
            <a:chExt cx="7347346" cy="1805880"/>
          </a:xfrm>
        </p:grpSpPr>
        <p:sp>
          <p:nvSpPr>
            <p:cNvPr id="621" name="Line"/>
            <p:cNvSpPr/>
            <p:nvPr/>
          </p:nvSpPr>
          <p:spPr>
            <a:xfrm>
              <a:off x="0" y="0"/>
              <a:ext cx="5620545" cy="136118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22" name="Rounded Rectangle"/>
            <p:cNvSpPr/>
            <p:nvPr/>
          </p:nvSpPr>
          <p:spPr>
            <a:xfrm>
              <a:off x="3854846" y="904180"/>
              <a:ext cx="3492501" cy="9017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26" name="Group"/>
          <p:cNvGrpSpPr/>
          <p:nvPr/>
        </p:nvGrpSpPr>
        <p:grpSpPr>
          <a:xfrm>
            <a:off x="3213100" y="10299700"/>
            <a:ext cx="1206500" cy="1765300"/>
            <a:chOff x="0" y="0"/>
            <a:chExt cx="1206500" cy="1765300"/>
          </a:xfrm>
        </p:grpSpPr>
        <p:sp>
          <p:nvSpPr>
            <p:cNvPr id="624"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25" name="Rounded Rectangle"/>
            <p:cNvSpPr/>
            <p:nvPr/>
          </p:nvSpPr>
          <p:spPr>
            <a:xfrm>
              <a:off x="19050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30" name="Group"/>
          <p:cNvGrpSpPr/>
          <p:nvPr/>
        </p:nvGrpSpPr>
        <p:grpSpPr>
          <a:xfrm>
            <a:off x="823085" y="10298011"/>
            <a:ext cx="2351916" cy="1760639"/>
            <a:chOff x="755978" y="0"/>
            <a:chExt cx="2351914" cy="1760638"/>
          </a:xfrm>
        </p:grpSpPr>
        <p:sp>
          <p:nvSpPr>
            <p:cNvPr id="627" name="Line"/>
            <p:cNvSpPr/>
            <p:nvPr/>
          </p:nvSpPr>
          <p:spPr>
            <a:xfrm flipH="1">
              <a:off x="2455529" y="0"/>
              <a:ext cx="652365"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28" name="Rounded Rectangle"/>
            <p:cNvSpPr/>
            <p:nvPr/>
          </p:nvSpPr>
          <p:spPr>
            <a:xfrm>
              <a:off x="1939493" y="998638"/>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629" name="hanoi(0, true)"/>
            <p:cNvSpPr txBox="1"/>
            <p:nvPr/>
          </p:nvSpPr>
          <p:spPr>
            <a:xfrm>
              <a:off x="755978" y="662088"/>
              <a:ext cx="1934402" cy="469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r" defTabSz="1295400">
                <a:lnSpc>
                  <a:spcPct val="140000"/>
                </a:lnSpc>
                <a:tabLst/>
                <a:defRPr sz="2400">
                  <a:uFill>
                    <a:solidFill>
                      <a:srgbClr val="0433FF"/>
                    </a:solidFill>
                  </a:uFill>
                  <a:latin typeface="Helvetica"/>
                  <a:ea typeface="Helvetica"/>
                  <a:cs typeface="Helvetica"/>
                  <a:sym typeface="Helvetica"/>
                </a:defRPr>
              </a:lvl1pPr>
            </a:lstStyle>
            <a:p>
              <a:r>
                <a:t>hanoi(0, true)</a:t>
              </a:r>
            </a:p>
          </p:txBody>
        </p:sp>
      </p:grpSp>
      <p:grpSp>
        <p:nvGrpSpPr>
          <p:cNvPr id="634" name="Group"/>
          <p:cNvGrpSpPr/>
          <p:nvPr/>
        </p:nvGrpSpPr>
        <p:grpSpPr>
          <a:xfrm>
            <a:off x="375931" y="8995471"/>
            <a:ext cx="4297669" cy="1736029"/>
            <a:chOff x="0" y="0"/>
            <a:chExt cx="4297668" cy="1736028"/>
          </a:xfrm>
        </p:grpSpPr>
        <p:sp>
          <p:nvSpPr>
            <p:cNvPr id="631" name="Line"/>
            <p:cNvSpPr/>
            <p:nvPr/>
          </p:nvSpPr>
          <p:spPr>
            <a:xfrm flipV="1">
              <a:off x="2802938"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32" name="Rounded Rectangle"/>
            <p:cNvSpPr/>
            <p:nvPr/>
          </p:nvSpPr>
          <p:spPr>
            <a:xfrm>
              <a:off x="2278368" y="834328"/>
              <a:ext cx="1193801" cy="9017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633" name="hanoi(1, false)"/>
            <p:cNvSpPr txBox="1"/>
            <p:nvPr/>
          </p:nvSpPr>
          <p:spPr>
            <a:xfrm>
              <a:off x="0" y="427928"/>
              <a:ext cx="3225800" cy="469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marL="7224" marR="7224" algn="r" defTabSz="1295400">
                <a:lnSpc>
                  <a:spcPct val="140000"/>
                </a:lnSpc>
                <a:tabLst/>
                <a:defRPr sz="2400">
                  <a:uFill>
                    <a:solidFill>
                      <a:srgbClr val="0433FF"/>
                    </a:solidFill>
                  </a:uFill>
                  <a:latin typeface="Helvetica"/>
                  <a:ea typeface="Helvetica"/>
                  <a:cs typeface="Helvetica"/>
                  <a:sym typeface="Helvetica"/>
                </a:defRPr>
              </a:lvl1pPr>
            </a:lstStyle>
            <a:p>
              <a:r>
                <a:t>hanoi(1, false)</a:t>
              </a:r>
            </a:p>
          </p:txBody>
        </p:sp>
      </p:grpSp>
      <p:sp>
        <p:nvSpPr>
          <p:cNvPr id="635" name="Recursive call tree for towers of Hanoi"/>
          <p:cNvSpPr txBox="1">
            <a:spLocks noGrp="1"/>
          </p:cNvSpPr>
          <p:nvPr>
            <p:ph type="title"/>
          </p:nvPr>
        </p:nvSpPr>
        <p:spPr>
          <a:prstGeom prst="rect">
            <a:avLst/>
          </a:prstGeom>
        </p:spPr>
        <p:txBody>
          <a:bodyPr/>
          <a:lstStyle/>
          <a:p>
            <a:r>
              <a:t>Recursive call tree for towers of Hanoi</a:t>
            </a:r>
          </a:p>
        </p:txBody>
      </p:sp>
      <p:sp>
        <p:nvSpPr>
          <p:cNvPr id="636" name="Structure is the same as for the ruler function and suggests 3 useful and easy-to-prove facts.…"/>
          <p:cNvSpPr txBox="1">
            <a:spLocks noGrp="1"/>
          </p:cNvSpPr>
          <p:nvPr>
            <p:ph type="body" sz="half" idx="1"/>
          </p:nvPr>
        </p:nvSpPr>
        <p:spPr>
          <a:xfrm>
            <a:off x="1270000" y="1778000"/>
            <a:ext cx="21882100" cy="3441700"/>
          </a:xfrm>
          <a:prstGeom prst="rect">
            <a:avLst/>
          </a:prstGeom>
        </p:spPr>
        <p:txBody>
          <a:bodyPr/>
          <a:lstStyle/>
          <a:p>
            <a:pPr>
              <a:defRPr>
                <a:solidFill>
                  <a:srgbClr val="005493"/>
                </a:solidFill>
              </a:defRPr>
            </a:pPr>
            <a:r>
              <a:t>Structure is the </a:t>
            </a:r>
            <a:r>
              <a:rPr i="1"/>
              <a:t>same</a:t>
            </a:r>
            <a:r>
              <a:t> as for the ruler function and suggests 3 useful and easy-to-prove facts.</a:t>
            </a:r>
            <a:endParaRPr i="1">
              <a:solidFill>
                <a:srgbClr val="000000"/>
              </a:solidFill>
            </a:endParaRPr>
          </a:p>
          <a:p>
            <a:pPr lvl="1">
              <a:defRPr>
                <a:solidFill>
                  <a:srgbClr val="005493"/>
                </a:solidFill>
              </a:defRPr>
            </a:pPr>
            <a:r>
              <a:rPr>
                <a:solidFill>
                  <a:srgbClr val="000000"/>
                </a:solidFill>
              </a:rPr>
              <a:t>Each disc always moves in the same direction.</a:t>
            </a:r>
          </a:p>
          <a:p>
            <a:pPr lvl="1">
              <a:defRPr>
                <a:solidFill>
                  <a:srgbClr val="005493"/>
                </a:solidFill>
              </a:defRPr>
            </a:pPr>
            <a:r>
              <a:rPr>
                <a:solidFill>
                  <a:srgbClr val="000000"/>
                </a:solidFill>
              </a:rPr>
              <a:t>Moving smaller disc always alternates with a unique legal move.</a:t>
            </a:r>
          </a:p>
          <a:p>
            <a:pPr lvl="1">
              <a:defRPr>
                <a:solidFill>
                  <a:srgbClr val="005493"/>
                </a:solidFill>
              </a:defRPr>
            </a:pPr>
            <a:r>
              <a:rPr>
                <a:solidFill>
                  <a:srgbClr val="000000"/>
                </a:solidFill>
              </a:rPr>
              <a:t>Moving </a:t>
            </a:r>
            <a:r>
              <a:rPr i="1">
                <a:solidFill>
                  <a:srgbClr val="000000"/>
                </a:solidFill>
              </a:rPr>
              <a:t>n</a:t>
            </a:r>
            <a:r>
              <a:rPr>
                <a:solidFill>
                  <a:srgbClr val="000000"/>
                </a:solidFill>
              </a:rPr>
              <a:t> discs requires 2</a:t>
            </a:r>
            <a:r>
              <a:rPr i="1" baseline="31999">
                <a:solidFill>
                  <a:srgbClr val="000000"/>
                </a:solidFill>
              </a:rPr>
              <a:t>n</a:t>
            </a:r>
            <a:r>
              <a:rPr>
                <a:solidFill>
                  <a:srgbClr val="000000"/>
                </a:solidFill>
              </a:rPr>
              <a:t> − 1 moves.</a:t>
            </a:r>
          </a:p>
        </p:txBody>
      </p:sp>
      <p:sp>
        <p:nvSpPr>
          <p:cNvPr id="6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grpSp>
        <p:nvGrpSpPr>
          <p:cNvPr id="640" name="Group"/>
          <p:cNvGrpSpPr/>
          <p:nvPr/>
        </p:nvGrpSpPr>
        <p:grpSpPr>
          <a:xfrm>
            <a:off x="4800600" y="10299700"/>
            <a:ext cx="1185764" cy="1765300"/>
            <a:chOff x="0" y="0"/>
            <a:chExt cx="1185763" cy="1765300"/>
          </a:xfrm>
        </p:grpSpPr>
        <p:sp>
          <p:nvSpPr>
            <p:cNvPr id="638" name="Line"/>
            <p:cNvSpPr/>
            <p:nvPr/>
          </p:nvSpPr>
          <p:spPr>
            <a:xfrm flipH="1">
              <a:off x="5334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39"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43" name="Group"/>
          <p:cNvGrpSpPr/>
          <p:nvPr/>
        </p:nvGrpSpPr>
        <p:grpSpPr>
          <a:xfrm>
            <a:off x="6024463" y="10301388"/>
            <a:ext cx="1189137" cy="1763612"/>
            <a:chOff x="0" y="0"/>
            <a:chExt cx="1189136" cy="1763611"/>
          </a:xfrm>
        </p:grpSpPr>
        <p:sp>
          <p:nvSpPr>
            <p:cNvPr id="641"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42" name="Rounded Rectangle"/>
            <p:cNvSpPr/>
            <p:nvPr/>
          </p:nvSpPr>
          <p:spPr>
            <a:xfrm>
              <a:off x="1731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46" name="Group"/>
          <p:cNvGrpSpPr/>
          <p:nvPr/>
        </p:nvGrpSpPr>
        <p:grpSpPr>
          <a:xfrm>
            <a:off x="7594600" y="10299700"/>
            <a:ext cx="1185764" cy="1765300"/>
            <a:chOff x="0" y="0"/>
            <a:chExt cx="1185763" cy="1765300"/>
          </a:xfrm>
        </p:grpSpPr>
        <p:sp>
          <p:nvSpPr>
            <p:cNvPr id="644" name="Line"/>
            <p:cNvSpPr/>
            <p:nvPr/>
          </p:nvSpPr>
          <p:spPr>
            <a:xfrm flipH="1">
              <a:off x="5334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45"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49" name="Group"/>
          <p:cNvGrpSpPr/>
          <p:nvPr/>
        </p:nvGrpSpPr>
        <p:grpSpPr>
          <a:xfrm>
            <a:off x="8818463" y="10301388"/>
            <a:ext cx="1189137" cy="1763612"/>
            <a:chOff x="0" y="0"/>
            <a:chExt cx="1189136" cy="1763611"/>
          </a:xfrm>
        </p:grpSpPr>
        <p:sp>
          <p:nvSpPr>
            <p:cNvPr id="647"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48" name="Rounded Rectangle"/>
            <p:cNvSpPr/>
            <p:nvPr/>
          </p:nvSpPr>
          <p:spPr>
            <a:xfrm>
              <a:off x="1731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52" name="Group"/>
          <p:cNvGrpSpPr/>
          <p:nvPr/>
        </p:nvGrpSpPr>
        <p:grpSpPr>
          <a:xfrm>
            <a:off x="10388600" y="10299700"/>
            <a:ext cx="1198464" cy="1765300"/>
            <a:chOff x="0" y="0"/>
            <a:chExt cx="1198463" cy="1765300"/>
          </a:xfrm>
        </p:grpSpPr>
        <p:sp>
          <p:nvSpPr>
            <p:cNvPr id="650" name="Line"/>
            <p:cNvSpPr/>
            <p:nvPr/>
          </p:nvSpPr>
          <p:spPr>
            <a:xfrm flipH="1">
              <a:off x="54610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51" name="Rounded Rectangle"/>
            <p:cNvSpPr/>
            <p:nvPr/>
          </p:nvSpPr>
          <p:spPr>
            <a:xfrm>
              <a:off x="0" y="1003300"/>
              <a:ext cx="1016000" cy="7620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55" name="Group"/>
          <p:cNvGrpSpPr/>
          <p:nvPr/>
        </p:nvGrpSpPr>
        <p:grpSpPr>
          <a:xfrm>
            <a:off x="11625163" y="10301388"/>
            <a:ext cx="1176437" cy="1763612"/>
            <a:chOff x="0" y="0"/>
            <a:chExt cx="1176436" cy="1763611"/>
          </a:xfrm>
        </p:grpSpPr>
        <p:sp>
          <p:nvSpPr>
            <p:cNvPr id="653" name="Line"/>
            <p:cNvSpPr/>
            <p:nvPr/>
          </p:nvSpPr>
          <p:spPr>
            <a:xfrm>
              <a:off x="0" y="0"/>
              <a:ext cx="652364" cy="137319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54" name="Rounded Rectangle"/>
            <p:cNvSpPr/>
            <p:nvPr/>
          </p:nvSpPr>
          <p:spPr>
            <a:xfrm>
              <a:off x="160436" y="1001611"/>
              <a:ext cx="1016001" cy="762001"/>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58" name="Group"/>
          <p:cNvGrpSpPr/>
          <p:nvPr/>
        </p:nvGrpSpPr>
        <p:grpSpPr>
          <a:xfrm>
            <a:off x="4622800" y="8991600"/>
            <a:ext cx="2019300" cy="1739900"/>
            <a:chOff x="0" y="0"/>
            <a:chExt cx="2019300" cy="1739900"/>
          </a:xfrm>
        </p:grpSpPr>
        <p:sp>
          <p:nvSpPr>
            <p:cNvPr id="656"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57" name="Rounded Rectangle"/>
            <p:cNvSpPr/>
            <p:nvPr/>
          </p:nvSpPr>
          <p:spPr>
            <a:xfrm>
              <a:off x="82550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61" name="Group"/>
          <p:cNvGrpSpPr/>
          <p:nvPr/>
        </p:nvGrpSpPr>
        <p:grpSpPr>
          <a:xfrm>
            <a:off x="8242300" y="8991600"/>
            <a:ext cx="2015431" cy="1739900"/>
            <a:chOff x="0" y="0"/>
            <a:chExt cx="2015430" cy="1739900"/>
          </a:xfrm>
        </p:grpSpPr>
        <p:sp>
          <p:nvSpPr>
            <p:cNvPr id="659" name="Line"/>
            <p:cNvSpPr/>
            <p:nvPr/>
          </p:nvSpPr>
          <p:spPr>
            <a:xfrm flipV="1">
              <a:off x="52070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60" name="Rounded Rectangle"/>
            <p:cNvSpPr/>
            <p:nvPr/>
          </p:nvSpPr>
          <p:spPr>
            <a:xfrm>
              <a:off x="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64" name="Group"/>
          <p:cNvGrpSpPr/>
          <p:nvPr/>
        </p:nvGrpSpPr>
        <p:grpSpPr>
          <a:xfrm>
            <a:off x="10210800" y="8991600"/>
            <a:ext cx="2019300" cy="1739900"/>
            <a:chOff x="0" y="0"/>
            <a:chExt cx="2019300" cy="1739900"/>
          </a:xfrm>
        </p:grpSpPr>
        <p:sp>
          <p:nvSpPr>
            <p:cNvPr id="662" name="Line"/>
            <p:cNvSpPr/>
            <p:nvPr/>
          </p:nvSpPr>
          <p:spPr>
            <a:xfrm flipH="1" flipV="1">
              <a:off x="0" y="0"/>
              <a:ext cx="1494731" cy="130641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63" name="Rounded Rectangle"/>
            <p:cNvSpPr/>
            <p:nvPr/>
          </p:nvSpPr>
          <p:spPr>
            <a:xfrm>
              <a:off x="825500" y="838200"/>
              <a:ext cx="11938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67" name="Group"/>
          <p:cNvGrpSpPr/>
          <p:nvPr/>
        </p:nvGrpSpPr>
        <p:grpSpPr>
          <a:xfrm>
            <a:off x="7467600" y="7696200"/>
            <a:ext cx="3683000" cy="1765300"/>
            <a:chOff x="0" y="0"/>
            <a:chExt cx="3683000" cy="1765300"/>
          </a:xfrm>
        </p:grpSpPr>
        <p:sp>
          <p:nvSpPr>
            <p:cNvPr id="665" name="Line"/>
            <p:cNvSpPr/>
            <p:nvPr/>
          </p:nvSpPr>
          <p:spPr>
            <a:xfrm>
              <a:off x="0" y="0"/>
              <a:ext cx="2814240"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66" name="Rounded Rectangle"/>
            <p:cNvSpPr/>
            <p:nvPr/>
          </p:nvSpPr>
          <p:spPr>
            <a:xfrm>
              <a:off x="1930400" y="863600"/>
              <a:ext cx="1752600"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grpSp>
      <p:grpSp>
        <p:nvGrpSpPr>
          <p:cNvPr id="672" name="Group"/>
          <p:cNvGrpSpPr/>
          <p:nvPr/>
        </p:nvGrpSpPr>
        <p:grpSpPr>
          <a:xfrm>
            <a:off x="2810330" y="7701657"/>
            <a:ext cx="4679595" cy="1772543"/>
            <a:chOff x="755978" y="0"/>
            <a:chExt cx="4679593" cy="1772542"/>
          </a:xfrm>
        </p:grpSpPr>
        <p:sp>
          <p:nvSpPr>
            <p:cNvPr id="668" name="Line"/>
            <p:cNvSpPr/>
            <p:nvPr/>
          </p:nvSpPr>
          <p:spPr>
            <a:xfrm flipH="1">
              <a:off x="2621332" y="0"/>
              <a:ext cx="2814241" cy="129927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nvGrpSpPr>
            <p:cNvPr id="671" name="Group"/>
            <p:cNvGrpSpPr/>
            <p:nvPr/>
          </p:nvGrpSpPr>
          <p:grpSpPr>
            <a:xfrm>
              <a:off x="755978" y="439042"/>
              <a:ext cx="2745920" cy="1333501"/>
              <a:chOff x="755978" y="0"/>
              <a:chExt cx="2745919" cy="1333500"/>
            </a:xfrm>
          </p:grpSpPr>
          <p:sp>
            <p:nvSpPr>
              <p:cNvPr id="669" name="Rounded Rectangle"/>
              <p:cNvSpPr/>
              <p:nvPr/>
            </p:nvSpPr>
            <p:spPr>
              <a:xfrm>
                <a:off x="1749297" y="431800"/>
                <a:ext cx="1752601"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670" name="hanoi(2, true)"/>
              <p:cNvSpPr txBox="1"/>
              <p:nvPr/>
            </p:nvSpPr>
            <p:spPr>
              <a:xfrm>
                <a:off x="755978" y="0"/>
                <a:ext cx="1934402"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r" defTabSz="1295400">
                  <a:lnSpc>
                    <a:spcPct val="140000"/>
                  </a:lnSpc>
                  <a:tabLst/>
                  <a:defRPr sz="2400">
                    <a:uFill>
                      <a:solidFill>
                        <a:srgbClr val="0433FF"/>
                      </a:solidFill>
                    </a:uFill>
                    <a:latin typeface="Helvetica"/>
                    <a:ea typeface="Helvetica"/>
                    <a:cs typeface="Helvetica"/>
                    <a:sym typeface="Helvetica"/>
                  </a:defRPr>
                </a:lvl1pPr>
              </a:lstStyle>
              <a:p>
                <a:r>
                  <a:t>hanoi(2, true)</a:t>
                </a:r>
              </a:p>
            </p:txBody>
          </p:sp>
        </p:grpSp>
      </p:grpSp>
      <p:sp>
        <p:nvSpPr>
          <p:cNvPr id="673" name="1 2 1…"/>
          <p:cNvSpPr txBox="1"/>
          <p:nvPr/>
        </p:nvSpPr>
        <p:spPr>
          <a:xfrm>
            <a:off x="3886403" y="8686800"/>
            <a:ext cx="1360080"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a:t>
            </a:r>
          </a:p>
        </p:txBody>
      </p:sp>
      <p:sp>
        <p:nvSpPr>
          <p:cNvPr id="674" name="1…"/>
          <p:cNvSpPr txBox="1"/>
          <p:nvPr/>
        </p:nvSpPr>
        <p:spPr>
          <a:xfrm>
            <a:off x="3003590" y="99568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675" name="⎵"/>
          <p:cNvSpPr txBox="1"/>
          <p:nvPr/>
        </p:nvSpPr>
        <p:spPr>
          <a:xfrm>
            <a:off x="2293949" y="11379200"/>
            <a:ext cx="439052"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76" name="⎵"/>
          <p:cNvSpPr txBox="1"/>
          <p:nvPr/>
        </p:nvSpPr>
        <p:spPr>
          <a:xfrm>
            <a:off x="3690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77" name="⎵"/>
          <p:cNvSpPr txBox="1"/>
          <p:nvPr/>
        </p:nvSpPr>
        <p:spPr>
          <a:xfrm>
            <a:off x="5087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78" name="⎵"/>
          <p:cNvSpPr txBox="1"/>
          <p:nvPr/>
        </p:nvSpPr>
        <p:spPr>
          <a:xfrm>
            <a:off x="6484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79" name="1…"/>
          <p:cNvSpPr txBox="1"/>
          <p:nvPr/>
        </p:nvSpPr>
        <p:spPr>
          <a:xfrm>
            <a:off x="5797590"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grpSp>
        <p:nvGrpSpPr>
          <p:cNvPr id="683" name="Group"/>
          <p:cNvGrpSpPr/>
          <p:nvPr/>
        </p:nvGrpSpPr>
        <p:grpSpPr>
          <a:xfrm>
            <a:off x="4723715" y="6388100"/>
            <a:ext cx="8415230" cy="1803400"/>
            <a:chOff x="820852" y="0"/>
            <a:chExt cx="8415228" cy="1803400"/>
          </a:xfrm>
        </p:grpSpPr>
        <p:sp>
          <p:nvSpPr>
            <p:cNvPr id="680" name="Line"/>
            <p:cNvSpPr/>
            <p:nvPr/>
          </p:nvSpPr>
          <p:spPr>
            <a:xfrm flipH="1">
              <a:off x="3615537" y="0"/>
              <a:ext cx="5620545" cy="136118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681" name="Rounded Rectangle"/>
            <p:cNvSpPr/>
            <p:nvPr/>
          </p:nvSpPr>
          <p:spPr>
            <a:xfrm>
              <a:off x="1786737" y="901700"/>
              <a:ext cx="3492501"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682" name="hanoi(3, false)"/>
            <p:cNvSpPr txBox="1"/>
            <p:nvPr/>
          </p:nvSpPr>
          <p:spPr>
            <a:xfrm>
              <a:off x="820852" y="495300"/>
              <a:ext cx="2053017"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r" defTabSz="1295400">
                <a:lnSpc>
                  <a:spcPct val="140000"/>
                </a:lnSpc>
                <a:tabLst/>
                <a:defRPr sz="2400">
                  <a:uFill>
                    <a:solidFill>
                      <a:srgbClr val="0433FF"/>
                    </a:solidFill>
                  </a:uFill>
                  <a:latin typeface="Helvetica"/>
                  <a:ea typeface="Helvetica"/>
                  <a:cs typeface="Helvetica"/>
                  <a:sym typeface="Helvetica"/>
                </a:defRPr>
              </a:lvl1pPr>
            </a:lstStyle>
            <a:p>
              <a:r>
                <a:t>hanoi(3, false)</a:t>
              </a:r>
            </a:p>
          </p:txBody>
        </p:sp>
      </p:grpSp>
      <p:sp>
        <p:nvSpPr>
          <p:cNvPr id="684" name="1 2 1 3 1 2 1…"/>
          <p:cNvSpPr txBox="1"/>
          <p:nvPr/>
        </p:nvSpPr>
        <p:spPr>
          <a:xfrm>
            <a:off x="5817006" y="7404100"/>
            <a:ext cx="3011487"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1 2 1 3 1 2 1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 R R L R</a:t>
            </a:r>
          </a:p>
        </p:txBody>
      </p:sp>
      <p:grpSp>
        <p:nvGrpSpPr>
          <p:cNvPr id="687" name="Group"/>
          <p:cNvGrpSpPr/>
          <p:nvPr/>
        </p:nvGrpSpPr>
        <p:grpSpPr>
          <a:xfrm>
            <a:off x="8893630" y="5613400"/>
            <a:ext cx="7686220" cy="1308100"/>
            <a:chOff x="755978" y="0"/>
            <a:chExt cx="7686219" cy="1308100"/>
          </a:xfrm>
        </p:grpSpPr>
        <p:sp>
          <p:nvSpPr>
            <p:cNvPr id="685" name="Rounded Rectangle"/>
            <p:cNvSpPr/>
            <p:nvPr/>
          </p:nvSpPr>
          <p:spPr>
            <a:xfrm>
              <a:off x="1698497" y="406400"/>
              <a:ext cx="6743701" cy="901700"/>
            </a:xfrm>
            <a:prstGeom prst="roundRect">
              <a:avLst>
                <a:gd name="adj" fmla="val 50000"/>
              </a:avLst>
            </a:prstGeom>
            <a:solidFill>
              <a:srgbClr val="FFFFFF"/>
            </a:solidFill>
            <a:ln w="25400" cap="flat">
              <a:noFill/>
              <a:miter lim="400000"/>
            </a:ln>
            <a:effectLst>
              <a:outerShdw blurRad="127000" dist="76200" dir="2700000" rotWithShape="0">
                <a:srgbClr val="000000">
                  <a:alpha val="74999"/>
                </a:srgbClr>
              </a:outerShdw>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686" name="hanoi(4, true)"/>
            <p:cNvSpPr txBox="1"/>
            <p:nvPr/>
          </p:nvSpPr>
          <p:spPr>
            <a:xfrm>
              <a:off x="755978" y="0"/>
              <a:ext cx="1934402" cy="469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7224" marR="7224" algn="r" defTabSz="1295400">
                <a:lnSpc>
                  <a:spcPct val="140000"/>
                </a:lnSpc>
                <a:tabLst/>
                <a:defRPr sz="2400">
                  <a:uFill>
                    <a:solidFill>
                      <a:srgbClr val="0433FF"/>
                    </a:solidFill>
                  </a:uFill>
                  <a:latin typeface="Helvetica"/>
                  <a:ea typeface="Helvetica"/>
                  <a:cs typeface="Helvetica"/>
                  <a:sym typeface="Helvetica"/>
                </a:defRPr>
              </a:lvl1pPr>
            </a:lstStyle>
            <a:p>
              <a:r>
                <a:t>hanoi(4, true)</a:t>
              </a:r>
            </a:p>
          </p:txBody>
        </p:sp>
      </p:grpSp>
      <p:sp>
        <p:nvSpPr>
          <p:cNvPr id="688" name="1 2 1 3 1 2 1 4 1 2 1 3 1 2 1…"/>
          <p:cNvSpPr txBox="1"/>
          <p:nvPr/>
        </p:nvSpPr>
        <p:spPr>
          <a:xfrm>
            <a:off x="9944100" y="6134100"/>
            <a:ext cx="6314298"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algn="l" defTabSz="1295400">
              <a:lnSpc>
                <a:spcPct val="90000"/>
              </a:lnSpc>
              <a:tabLst/>
              <a:defRPr sz="2700">
                <a:uFill>
                  <a:solidFill>
                    <a:srgbClr val="0433FF"/>
                  </a:solidFill>
                </a:uFill>
                <a:latin typeface="Helvetica"/>
                <a:ea typeface="Helvetica"/>
                <a:cs typeface="Helvetica"/>
                <a:sym typeface="Helvetica"/>
              </a:defRPr>
            </a:pPr>
            <a:r>
              <a:t> 1 2 1 3 1 2 1 4 1 2 1 3 1 2 1</a:t>
            </a:r>
          </a:p>
          <a:p>
            <a:pPr marL="7224" marR="7224" algn="l" defTabSz="1295400">
              <a:lnSpc>
                <a:spcPct val="90000"/>
              </a:lnSpc>
              <a:tabLst/>
              <a:defRPr sz="2700">
                <a:uFill>
                  <a:solidFill>
                    <a:srgbClr val="0433FF"/>
                  </a:solidFill>
                </a:uFill>
                <a:latin typeface="Helvetica"/>
                <a:ea typeface="Helvetica"/>
                <a:cs typeface="Helvetica"/>
                <a:sym typeface="Helvetica"/>
              </a:defRPr>
            </a:pPr>
            <a:r>
              <a:t> R L R R R L R L R L R R R L R</a:t>
            </a:r>
          </a:p>
        </p:txBody>
      </p:sp>
      <p:sp>
        <p:nvSpPr>
          <p:cNvPr id="689" name="⎵"/>
          <p:cNvSpPr txBox="1"/>
          <p:nvPr/>
        </p:nvSpPr>
        <p:spPr>
          <a:xfrm>
            <a:off x="7881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0" name="⎵"/>
          <p:cNvSpPr txBox="1"/>
          <p:nvPr/>
        </p:nvSpPr>
        <p:spPr>
          <a:xfrm>
            <a:off x="9278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1" name="1…"/>
          <p:cNvSpPr txBox="1"/>
          <p:nvPr/>
        </p:nvSpPr>
        <p:spPr>
          <a:xfrm>
            <a:off x="8591590"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692" name="⎵"/>
          <p:cNvSpPr txBox="1"/>
          <p:nvPr/>
        </p:nvSpPr>
        <p:spPr>
          <a:xfrm>
            <a:off x="10675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3" name="⎵"/>
          <p:cNvSpPr txBox="1"/>
          <p:nvPr/>
        </p:nvSpPr>
        <p:spPr>
          <a:xfrm>
            <a:off x="12072950"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4" name="1…"/>
          <p:cNvSpPr txBox="1"/>
          <p:nvPr/>
        </p:nvSpPr>
        <p:spPr>
          <a:xfrm>
            <a:off x="11385590"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695" name="1 2 1…"/>
          <p:cNvSpPr txBox="1"/>
          <p:nvPr/>
        </p:nvSpPr>
        <p:spPr>
          <a:xfrm>
            <a:off x="9480753" y="8674100"/>
            <a:ext cx="1360080"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a:t>
            </a:r>
          </a:p>
        </p:txBody>
      </p:sp>
      <p:sp>
        <p:nvSpPr>
          <p:cNvPr id="696" name="⎵"/>
          <p:cNvSpPr txBox="1"/>
          <p:nvPr/>
        </p:nvSpPr>
        <p:spPr>
          <a:xfrm>
            <a:off x="13469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7" name="⎵"/>
          <p:cNvSpPr txBox="1"/>
          <p:nvPr/>
        </p:nvSpPr>
        <p:spPr>
          <a:xfrm>
            <a:off x="14866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698" name="1…"/>
          <p:cNvSpPr txBox="1"/>
          <p:nvPr/>
        </p:nvSpPr>
        <p:spPr>
          <a:xfrm>
            <a:off x="14179591"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699" name="⎵"/>
          <p:cNvSpPr txBox="1"/>
          <p:nvPr/>
        </p:nvSpPr>
        <p:spPr>
          <a:xfrm>
            <a:off x="16263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700" name="1…"/>
          <p:cNvSpPr txBox="1"/>
          <p:nvPr/>
        </p:nvSpPr>
        <p:spPr>
          <a:xfrm>
            <a:off x="16973591"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701" name="1 2 1…"/>
          <p:cNvSpPr txBox="1"/>
          <p:nvPr/>
        </p:nvSpPr>
        <p:spPr>
          <a:xfrm>
            <a:off x="15068752" y="8674100"/>
            <a:ext cx="1360080"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a:t>
            </a:r>
          </a:p>
        </p:txBody>
      </p:sp>
      <p:sp>
        <p:nvSpPr>
          <p:cNvPr id="702" name="⎵"/>
          <p:cNvSpPr txBox="1"/>
          <p:nvPr/>
        </p:nvSpPr>
        <p:spPr>
          <a:xfrm>
            <a:off x="19057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703" name="⎵"/>
          <p:cNvSpPr txBox="1"/>
          <p:nvPr/>
        </p:nvSpPr>
        <p:spPr>
          <a:xfrm>
            <a:off x="20454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704" name="1…"/>
          <p:cNvSpPr txBox="1"/>
          <p:nvPr/>
        </p:nvSpPr>
        <p:spPr>
          <a:xfrm>
            <a:off x="19767591"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705" name="⎵"/>
          <p:cNvSpPr txBox="1"/>
          <p:nvPr/>
        </p:nvSpPr>
        <p:spPr>
          <a:xfrm>
            <a:off x="21851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706" name="⎵"/>
          <p:cNvSpPr txBox="1"/>
          <p:nvPr/>
        </p:nvSpPr>
        <p:spPr>
          <a:xfrm>
            <a:off x="23248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
        <p:nvSpPr>
          <p:cNvPr id="707" name="1…"/>
          <p:cNvSpPr txBox="1"/>
          <p:nvPr/>
        </p:nvSpPr>
        <p:spPr>
          <a:xfrm>
            <a:off x="22561591" y="9944100"/>
            <a:ext cx="407499"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1</a:t>
            </a:r>
          </a:p>
          <a:p>
            <a:pPr marL="7224" marR="7224" defTabSz="1295400">
              <a:lnSpc>
                <a:spcPct val="90000"/>
              </a:lnSpc>
              <a:tabLst/>
              <a:defRPr sz="2700">
                <a:uFill>
                  <a:solidFill>
                    <a:srgbClr val="0433FF"/>
                  </a:solidFill>
                </a:uFill>
                <a:latin typeface="Helvetica"/>
                <a:ea typeface="Helvetica"/>
                <a:cs typeface="Helvetica"/>
                <a:sym typeface="Helvetica"/>
              </a:defRPr>
            </a:pPr>
            <a:r>
              <a:t>R</a:t>
            </a:r>
          </a:p>
        </p:txBody>
      </p:sp>
      <p:sp>
        <p:nvSpPr>
          <p:cNvPr id="708" name="1 2 1…"/>
          <p:cNvSpPr txBox="1"/>
          <p:nvPr/>
        </p:nvSpPr>
        <p:spPr>
          <a:xfrm>
            <a:off x="20656752" y="8674100"/>
            <a:ext cx="1360080"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a:t>
            </a:r>
          </a:p>
        </p:txBody>
      </p:sp>
      <p:sp>
        <p:nvSpPr>
          <p:cNvPr id="709" name="1 2 1 3 1 2 1…"/>
          <p:cNvSpPr txBox="1"/>
          <p:nvPr/>
        </p:nvSpPr>
        <p:spPr>
          <a:xfrm>
            <a:off x="17120005" y="7404100"/>
            <a:ext cx="3011487" cy="873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7224" marR="7224" defTabSz="1295400">
              <a:lnSpc>
                <a:spcPct val="90000"/>
              </a:lnSpc>
              <a:tabLst/>
              <a:defRPr sz="2700">
                <a:uFill>
                  <a:solidFill>
                    <a:srgbClr val="0433FF"/>
                  </a:solidFill>
                </a:uFill>
                <a:latin typeface="Helvetica"/>
                <a:ea typeface="Helvetica"/>
                <a:cs typeface="Helvetica"/>
                <a:sym typeface="Helvetica"/>
              </a:defRPr>
            </a:pPr>
            <a:r>
              <a:t> 1 2 1 3 1 2 1</a:t>
            </a:r>
          </a:p>
          <a:p>
            <a:pPr marL="7224" marR="7224" defTabSz="1295400">
              <a:lnSpc>
                <a:spcPct val="90000"/>
              </a:lnSpc>
              <a:tabLst/>
              <a:defRPr sz="2700">
                <a:uFill>
                  <a:solidFill>
                    <a:srgbClr val="0433FF"/>
                  </a:solidFill>
                </a:uFill>
                <a:latin typeface="Helvetica"/>
                <a:ea typeface="Helvetica"/>
                <a:cs typeface="Helvetica"/>
                <a:sym typeface="Helvetica"/>
              </a:defRPr>
            </a:pPr>
            <a:r>
              <a:t> R L R R R L R</a:t>
            </a:r>
          </a:p>
        </p:txBody>
      </p:sp>
      <p:sp>
        <p:nvSpPr>
          <p:cNvPr id="710" name="⎵"/>
          <p:cNvSpPr txBox="1"/>
          <p:nvPr/>
        </p:nvSpPr>
        <p:spPr>
          <a:xfrm>
            <a:off x="17660949" y="11372850"/>
            <a:ext cx="43905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marL="7224" marR="7224" defTabSz="1295400">
              <a:lnSpc>
                <a:spcPct val="140000"/>
              </a:lnSpc>
              <a:tabLst/>
              <a:defRPr sz="2700">
                <a:uFill>
                  <a:solidFill>
                    <a:srgbClr val="0433FF"/>
                  </a:solidFill>
                </a:uFill>
                <a:latin typeface="Helvetica"/>
                <a:ea typeface="Helvetica"/>
                <a:cs typeface="Helvetica"/>
                <a:sym typeface="Helvetica"/>
              </a:defRPr>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6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6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6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6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6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6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6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6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6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p:tmAbs val="0"/>
                                  </p:iterate>
                                  <p:childTnLst>
                                    <p:set>
                                      <p:cBhvr>
                                        <p:cTn id="70" fill="hold"/>
                                        <p:tgtEl>
                                          <p:spTgt spid="6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p:tmAbs val="0"/>
                                  </p:iterate>
                                  <p:childTnLst>
                                    <p:set>
                                      <p:cBhvr>
                                        <p:cTn id="74" fill="hold"/>
                                        <p:tgtEl>
                                          <p:spTgt spid="6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p:tmAbs val="0"/>
                                  </p:iterate>
                                  <p:childTnLst>
                                    <p:set>
                                      <p:cBhvr>
                                        <p:cTn id="78" fill="hold"/>
                                        <p:tgtEl>
                                          <p:spTgt spid="6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6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6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p:tmAbs val="0"/>
                                  </p:iterate>
                                  <p:childTnLst>
                                    <p:set>
                                      <p:cBhvr>
                                        <p:cTn id="90" fill="hold"/>
                                        <p:tgtEl>
                                          <p:spTgt spid="69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p:tmAbs val="0"/>
                                  </p:iterate>
                                  <p:childTnLst>
                                    <p:set>
                                      <p:cBhvr>
                                        <p:cTn id="94" fill="hold"/>
                                        <p:tgtEl>
                                          <p:spTgt spid="69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iterate>
                                    <p:tmAbs val="0"/>
                                  </p:iterate>
                                  <p:childTnLst>
                                    <p:set>
                                      <p:cBhvr>
                                        <p:cTn id="98" fill="hold"/>
                                        <p:tgtEl>
                                          <p:spTgt spid="66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p:tmAbs val="0"/>
                                  </p:iterate>
                                  <p:childTnLst>
                                    <p:set>
                                      <p:cBhvr>
                                        <p:cTn id="102" fill="hold"/>
                                        <p:tgtEl>
                                          <p:spTgt spid="65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p:tmAbs val="0"/>
                                  </p:iterate>
                                  <p:childTnLst>
                                    <p:set>
                                      <p:cBhvr>
                                        <p:cTn id="106" fill="hold"/>
                                        <p:tgtEl>
                                          <p:spTgt spid="6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p:tmAbs val="0"/>
                                  </p:iterate>
                                  <p:childTnLst>
                                    <p:set>
                                      <p:cBhvr>
                                        <p:cTn id="110" fill="hold"/>
                                        <p:tgtEl>
                                          <p:spTgt spid="65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p:tmAbs val="0"/>
                                  </p:iterate>
                                  <p:childTnLst>
                                    <p:set>
                                      <p:cBhvr>
                                        <p:cTn id="114" fill="hold"/>
                                        <p:tgtEl>
                                          <p:spTgt spid="69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iterate>
                                    <p:tmAbs val="0"/>
                                  </p:iterate>
                                  <p:childTnLst>
                                    <p:set>
                                      <p:cBhvr>
                                        <p:cTn id="118" fill="hold"/>
                                        <p:tgtEl>
                                          <p:spTgt spid="6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iterate>
                                    <p:tmAbs val="0"/>
                                  </p:iterate>
                                  <p:childTnLst>
                                    <p:set>
                                      <p:cBhvr>
                                        <p:cTn id="122" fill="hold"/>
                                        <p:tgtEl>
                                          <p:spTgt spid="69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iterate>
                                    <p:tmAbs val="0"/>
                                  </p:iterate>
                                  <p:childTnLst>
                                    <p:set>
                                      <p:cBhvr>
                                        <p:cTn id="126" fill="hold"/>
                                        <p:tgtEl>
                                          <p:spTgt spid="68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p:tmAbs val="0"/>
                                  </p:iterate>
                                  <p:childTnLst>
                                    <p:set>
                                      <p:cBhvr>
                                        <p:cTn id="130" fill="hold"/>
                                        <p:tgtEl>
                                          <p:spTgt spid="6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iterate>
                                    <p:tmAbs val="0"/>
                                  </p:iterate>
                                  <p:childTnLst>
                                    <p:set>
                                      <p:cBhvr>
                                        <p:cTn id="134" fill="hold"/>
                                        <p:tgtEl>
                                          <p:spTgt spid="6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iterate>
                                    <p:tmAbs val="0"/>
                                  </p:iterate>
                                  <p:childTnLst>
                                    <p:set>
                                      <p:cBhvr>
                                        <p:cTn id="138" fill="hold"/>
                                        <p:tgtEl>
                                          <p:spTgt spid="61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iterate>
                                    <p:tmAbs val="0"/>
                                  </p:iterate>
                                  <p:childTnLst>
                                    <p:set>
                                      <p:cBhvr>
                                        <p:cTn id="142" fill="hold"/>
                                        <p:tgtEl>
                                          <p:spTgt spid="61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iterate>
                                    <p:tmAbs val="0"/>
                                  </p:iterate>
                                  <p:childTnLst>
                                    <p:set>
                                      <p:cBhvr>
                                        <p:cTn id="146" fill="hold"/>
                                        <p:tgtEl>
                                          <p:spTgt spid="69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iterate>
                                    <p:tmAbs val="0"/>
                                  </p:iterate>
                                  <p:childTnLst>
                                    <p:set>
                                      <p:cBhvr>
                                        <p:cTn id="150" fill="hold"/>
                                        <p:tgtEl>
                                          <p:spTgt spid="61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iterate>
                                    <p:tmAbs val="0"/>
                                  </p:iterate>
                                  <p:childTnLst>
                                    <p:set>
                                      <p:cBhvr>
                                        <p:cTn id="154" fill="hold"/>
                                        <p:tgtEl>
                                          <p:spTgt spid="69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iterate>
                                    <p:tmAbs val="0"/>
                                  </p:iterate>
                                  <p:childTnLst>
                                    <p:set>
                                      <p:cBhvr>
                                        <p:cTn id="158" fill="hold"/>
                                        <p:tgtEl>
                                          <p:spTgt spid="69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iterate>
                                    <p:tmAbs val="0"/>
                                  </p:iterate>
                                  <p:childTnLst>
                                    <p:set>
                                      <p:cBhvr>
                                        <p:cTn id="162" fill="hold"/>
                                        <p:tgtEl>
                                          <p:spTgt spid="60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iterate>
                                    <p:tmAbs val="0"/>
                                  </p:iterate>
                                  <p:childTnLst>
                                    <p:set>
                                      <p:cBhvr>
                                        <p:cTn id="166" fill="hold"/>
                                        <p:tgtEl>
                                          <p:spTgt spid="60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iterate>
                                    <p:tmAbs val="0"/>
                                  </p:iterate>
                                  <p:childTnLst>
                                    <p:set>
                                      <p:cBhvr>
                                        <p:cTn id="170" fill="hold"/>
                                        <p:tgtEl>
                                          <p:spTgt spid="69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iterate>
                                    <p:tmAbs val="0"/>
                                  </p:iterate>
                                  <p:childTnLst>
                                    <p:set>
                                      <p:cBhvr>
                                        <p:cTn id="174" fill="hold"/>
                                        <p:tgtEl>
                                          <p:spTgt spid="60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iterate>
                                    <p:tmAbs val="0"/>
                                  </p:iterate>
                                  <p:childTnLst>
                                    <p:set>
                                      <p:cBhvr>
                                        <p:cTn id="178" fill="hold"/>
                                        <p:tgtEl>
                                          <p:spTgt spid="71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iterate>
                                    <p:tmAbs val="0"/>
                                  </p:iterate>
                                  <p:childTnLst>
                                    <p:set>
                                      <p:cBhvr>
                                        <p:cTn id="182" fill="hold"/>
                                        <p:tgtEl>
                                          <p:spTgt spid="70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iterate>
                                    <p:tmAbs val="0"/>
                                  </p:iterate>
                                  <p:childTnLst>
                                    <p:set>
                                      <p:cBhvr>
                                        <p:cTn id="186" fill="hold"/>
                                        <p:tgtEl>
                                          <p:spTgt spid="70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iterate>
                                    <p:tmAbs val="0"/>
                                  </p:iterate>
                                  <p:childTnLst>
                                    <p:set>
                                      <p:cBhvr>
                                        <p:cTn id="190" fill="hold"/>
                                        <p:tgtEl>
                                          <p:spTgt spid="59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iterate>
                                    <p:tmAbs val="0"/>
                                  </p:iterate>
                                  <p:childTnLst>
                                    <p:set>
                                      <p:cBhvr>
                                        <p:cTn id="194" fill="hold"/>
                                        <p:tgtEl>
                                          <p:spTgt spid="59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iterate>
                                    <p:tmAbs val="0"/>
                                  </p:iterate>
                                  <p:childTnLst>
                                    <p:set>
                                      <p:cBhvr>
                                        <p:cTn id="198" fill="hold"/>
                                        <p:tgtEl>
                                          <p:spTgt spid="59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iterate>
                                    <p:tmAbs val="0"/>
                                  </p:iterate>
                                  <p:childTnLst>
                                    <p:set>
                                      <p:cBhvr>
                                        <p:cTn id="202" fill="hold"/>
                                        <p:tgtEl>
                                          <p:spTgt spid="70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iterate>
                                    <p:tmAbs val="0"/>
                                  </p:iterate>
                                  <p:childTnLst>
                                    <p:set>
                                      <p:cBhvr>
                                        <p:cTn id="206" fill="hold"/>
                                        <p:tgtEl>
                                          <p:spTgt spid="59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iterate>
                                    <p:tmAbs val="0"/>
                                  </p:iterate>
                                  <p:childTnLst>
                                    <p:set>
                                      <p:cBhvr>
                                        <p:cTn id="210" fill="hold"/>
                                        <p:tgtEl>
                                          <p:spTgt spid="70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iterate>
                                    <p:tmAbs val="0"/>
                                  </p:iterate>
                                  <p:childTnLst>
                                    <p:set>
                                      <p:cBhvr>
                                        <p:cTn id="214" fill="hold"/>
                                        <p:tgtEl>
                                          <p:spTgt spid="70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iterate>
                                    <p:tmAbs val="0"/>
                                  </p:iterate>
                                  <p:childTnLst>
                                    <p:set>
                                      <p:cBhvr>
                                        <p:cTn id="218" fill="hold"/>
                                        <p:tgtEl>
                                          <p:spTgt spid="587"/>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iterate>
                                    <p:tmAbs val="0"/>
                                  </p:iterate>
                                  <p:childTnLst>
                                    <p:set>
                                      <p:cBhvr>
                                        <p:cTn id="222" fill="hold"/>
                                        <p:tgtEl>
                                          <p:spTgt spid="584"/>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iterate>
                                    <p:tmAbs val="0"/>
                                  </p:iterate>
                                  <p:childTnLst>
                                    <p:set>
                                      <p:cBhvr>
                                        <p:cTn id="226" fill="hold"/>
                                        <p:tgtEl>
                                          <p:spTgt spid="70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iterate>
                                    <p:tmAbs val="0"/>
                                  </p:iterate>
                                  <p:childTnLst>
                                    <p:set>
                                      <p:cBhvr>
                                        <p:cTn id="230" fill="hold"/>
                                        <p:tgtEl>
                                          <p:spTgt spid="581"/>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iterate>
                                    <p:tmAbs val="0"/>
                                  </p:iterate>
                                  <p:childTnLst>
                                    <p:set>
                                      <p:cBhvr>
                                        <p:cTn id="234" fill="hold"/>
                                        <p:tgtEl>
                                          <p:spTgt spid="70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iterate>
                                    <p:tmAbs val="0"/>
                                  </p:iterate>
                                  <p:childTnLst>
                                    <p:set>
                                      <p:cBhvr>
                                        <p:cTn id="238" fill="hold"/>
                                        <p:tgtEl>
                                          <p:spTgt spid="707"/>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iterate>
                                    <p:tmAbs val="0"/>
                                  </p:iterate>
                                  <p:childTnLst>
                                    <p:set>
                                      <p:cBhvr>
                                        <p:cTn id="242" fill="hold"/>
                                        <p:tgtEl>
                                          <p:spTgt spid="70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iterate>
                                    <p:tmAbs val="0"/>
                                  </p:iterate>
                                  <p:childTnLst>
                                    <p:set>
                                      <p:cBhvr>
                                        <p:cTn id="246" fill="hold"/>
                                        <p:tgtEl>
                                          <p:spTgt spid="709"/>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iterate>
                                    <p:tmAbs val="0"/>
                                  </p:iterate>
                                  <p:childTnLst>
                                    <p:set>
                                      <p:cBhvr>
                                        <p:cTn id="250" fill="hold"/>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advAuto="0"/>
      <p:bldP spid="584" grpId="0" animBg="1" advAuto="0"/>
      <p:bldP spid="587" grpId="0" animBg="1" advAuto="0"/>
      <p:bldP spid="590" grpId="0" animBg="1" advAuto="0"/>
      <p:bldP spid="593" grpId="0" animBg="1" advAuto="0"/>
      <p:bldP spid="596" grpId="0" animBg="1" advAuto="0"/>
      <p:bldP spid="599" grpId="0" animBg="1" advAuto="0"/>
      <p:bldP spid="602" grpId="0" animBg="1" advAuto="0"/>
      <p:bldP spid="605" grpId="0" animBg="1" advAuto="0"/>
      <p:bldP spid="608" grpId="0" animBg="1" advAuto="0"/>
      <p:bldP spid="611" grpId="0" animBg="1" advAuto="0"/>
      <p:bldP spid="614" grpId="0" animBg="1" advAuto="0"/>
      <p:bldP spid="617" grpId="0" animBg="1" advAuto="0"/>
      <p:bldP spid="620" grpId="0" animBg="1" advAuto="0"/>
      <p:bldP spid="623" grpId="0" animBg="1" advAuto="0"/>
      <p:bldP spid="626" grpId="0" animBg="1" advAuto="0"/>
      <p:bldP spid="630" grpId="0" animBg="1" advAuto="0"/>
      <p:bldP spid="634" grpId="0" animBg="1" advAuto="0"/>
      <p:bldP spid="640" grpId="0" animBg="1" advAuto="0"/>
      <p:bldP spid="643" grpId="0" animBg="1" advAuto="0"/>
      <p:bldP spid="646" grpId="0" animBg="1" advAuto="0"/>
      <p:bldP spid="649" grpId="0" animBg="1" advAuto="0"/>
      <p:bldP spid="652" grpId="0" animBg="1" advAuto="0"/>
      <p:bldP spid="655" grpId="0" animBg="1" advAuto="0"/>
      <p:bldP spid="658" grpId="0" animBg="1" advAuto="0"/>
      <p:bldP spid="661" grpId="0" animBg="1" advAuto="0"/>
      <p:bldP spid="664" grpId="0" animBg="1" advAuto="0"/>
      <p:bldP spid="667" grpId="0" animBg="1" advAuto="0"/>
      <p:bldP spid="672" grpId="0" animBg="1" advAuto="0"/>
      <p:bldP spid="673" grpId="0" animBg="1" advAuto="0"/>
      <p:bldP spid="674" grpId="0" animBg="1" advAuto="0"/>
      <p:bldP spid="675" grpId="0" animBg="1" advAuto="0"/>
      <p:bldP spid="676" grpId="0" animBg="1" advAuto="0"/>
      <p:bldP spid="677" grpId="0" animBg="1" advAuto="0"/>
      <p:bldP spid="678" grpId="0" animBg="1" advAuto="0"/>
      <p:bldP spid="679" grpId="0" animBg="1" advAuto="0"/>
      <p:bldP spid="683" grpId="0" animBg="1" advAuto="0"/>
      <p:bldP spid="684" grpId="0" animBg="1" advAuto="0"/>
      <p:bldP spid="687" grpId="0" animBg="1" advAuto="0"/>
      <p:bldP spid="688" grpId="0" animBg="1" advAuto="0"/>
      <p:bldP spid="689" grpId="0" animBg="1" advAuto="0"/>
      <p:bldP spid="690" grpId="0" animBg="1" advAuto="0"/>
      <p:bldP spid="691" grpId="0" animBg="1" advAuto="0"/>
      <p:bldP spid="692" grpId="0" animBg="1" advAuto="0"/>
      <p:bldP spid="693" grpId="0" animBg="1" advAuto="0"/>
      <p:bldP spid="694" grpId="0" animBg="1" advAuto="0"/>
      <p:bldP spid="695" grpId="0" animBg="1" advAuto="0"/>
      <p:bldP spid="696" grpId="0" animBg="1" advAuto="0"/>
      <p:bldP spid="697" grpId="0" animBg="1" advAuto="0"/>
      <p:bldP spid="698" grpId="0" animBg="1" advAuto="0"/>
      <p:bldP spid="699" grpId="0" animBg="1" advAuto="0"/>
      <p:bldP spid="700" grpId="0" animBg="1" advAuto="0"/>
      <p:bldP spid="701" grpId="0" animBg="1" advAuto="0"/>
      <p:bldP spid="702" grpId="0" animBg="1" advAuto="0"/>
      <p:bldP spid="703" grpId="0" animBg="1" advAuto="0"/>
      <p:bldP spid="704" grpId="0" animBg="1" advAuto="0"/>
      <p:bldP spid="705" grpId="0" animBg="1" advAuto="0"/>
      <p:bldP spid="706" grpId="0" animBg="1" advAuto="0"/>
      <p:bldP spid="707" grpId="0" animBg="1" advAuto="0"/>
      <p:bldP spid="708" grpId="0" animBg="1" advAuto="0"/>
      <p:bldP spid="709" grpId="0" animBg="1" advAuto="0"/>
      <p:bldP spid="710"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2" name="AnimatedHanoi.mov" descr="AnimatedHanoi.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5664200" y="4432300"/>
            <a:ext cx="12827000" cy="12827000"/>
          </a:xfrm>
          <a:prstGeom prst="rect">
            <a:avLst/>
          </a:prstGeom>
          <a:ln w="12700">
            <a:miter lim="400000"/>
          </a:ln>
        </p:spPr>
      </p:pic>
      <p:sp>
        <p:nvSpPr>
          <p:cNvPr id="713" name="Rectangle"/>
          <p:cNvSpPr/>
          <p:nvPr/>
        </p:nvSpPr>
        <p:spPr>
          <a:xfrm>
            <a:off x="5626100" y="4394200"/>
            <a:ext cx="12915900" cy="5029200"/>
          </a:xfrm>
          <a:prstGeom prst="rect">
            <a:avLst/>
          </a:prstGeom>
          <a:solidFill>
            <a:srgbClr val="F3F6F9"/>
          </a:solidFill>
          <a:ln w="25400">
            <a:miter lim="400000"/>
          </a:ln>
        </p:spPr>
        <p:txBody>
          <a:bodyPr lIns="304800" tIns="304800" rIns="304800" bIns="304800" anchor="ctr"/>
          <a:lstStyle/>
          <a:p>
            <a:pPr algn="l">
              <a:lnSpc>
                <a:spcPts val="3900"/>
              </a:lnSpc>
              <a:defRPr sz="2600">
                <a:latin typeface="Helvetica"/>
                <a:ea typeface="Helvetica"/>
                <a:cs typeface="Helvetica"/>
                <a:sym typeface="Helvetica"/>
              </a:defRPr>
            </a:pPr>
            <a:endParaRPr/>
          </a:p>
        </p:txBody>
      </p:sp>
      <p:sp>
        <p:nvSpPr>
          <p:cNvPr id="714" name="Rectangle"/>
          <p:cNvSpPr/>
          <p:nvPr/>
        </p:nvSpPr>
        <p:spPr>
          <a:xfrm>
            <a:off x="5575300" y="12979400"/>
            <a:ext cx="12915900" cy="4305300"/>
          </a:xfrm>
          <a:prstGeom prst="rect">
            <a:avLst/>
          </a:prstGeom>
          <a:solidFill>
            <a:srgbClr val="F3F6F9"/>
          </a:solidFill>
          <a:ln w="25400">
            <a:miter lim="400000"/>
          </a:ln>
        </p:spPr>
        <p:txBody>
          <a:bodyPr lIns="304800" tIns="304800" rIns="304800" bIns="304800" anchor="ctr"/>
          <a:lstStyle/>
          <a:p>
            <a:pPr algn="l">
              <a:lnSpc>
                <a:spcPts val="3900"/>
              </a:lnSpc>
              <a:defRPr sz="2600">
                <a:latin typeface="Helvetica"/>
                <a:ea typeface="Helvetica"/>
                <a:cs typeface="Helvetica"/>
                <a:sym typeface="Helvetica"/>
              </a:defRPr>
            </a:pPr>
            <a:endParaRPr/>
          </a:p>
        </p:txBody>
      </p:sp>
      <p:sp>
        <p:nvSpPr>
          <p:cNvPr id="715" name="Answers for towers of Hanoi"/>
          <p:cNvSpPr txBox="1">
            <a:spLocks noGrp="1"/>
          </p:cNvSpPr>
          <p:nvPr>
            <p:ph type="title"/>
          </p:nvPr>
        </p:nvSpPr>
        <p:spPr>
          <a:prstGeom prst="rect">
            <a:avLst/>
          </a:prstGeom>
        </p:spPr>
        <p:txBody>
          <a:bodyPr/>
          <a:lstStyle/>
          <a:p>
            <a:r>
              <a:t>Answers for towers of Hanoi</a:t>
            </a:r>
          </a:p>
        </p:txBody>
      </p:sp>
      <p:sp>
        <p:nvSpPr>
          <p:cNvPr id="7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717" name="Q. When might the world end ?"/>
          <p:cNvSpPr txBox="1"/>
          <p:nvPr/>
        </p:nvSpPr>
        <p:spPr>
          <a:xfrm>
            <a:off x="1409700" y="6070600"/>
            <a:ext cx="107950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Q.</a:t>
            </a:r>
            <a:r>
              <a:t> When might the world end ?</a:t>
            </a:r>
          </a:p>
        </p:txBody>
      </p:sp>
      <p:sp>
        <p:nvSpPr>
          <p:cNvPr id="718" name="Q. Generate list of instructions for monks ?"/>
          <p:cNvSpPr txBox="1"/>
          <p:nvPr/>
        </p:nvSpPr>
        <p:spPr>
          <a:xfrm>
            <a:off x="1409700" y="1625600"/>
            <a:ext cx="107950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Q.</a:t>
            </a:r>
            <a:r>
              <a:t> Generate list of instructions for monks ?</a:t>
            </a:r>
          </a:p>
        </p:txBody>
      </p:sp>
      <p:sp>
        <p:nvSpPr>
          <p:cNvPr id="719" name="A. Not soon: need 264 − 1 moves."/>
          <p:cNvSpPr txBox="1"/>
          <p:nvPr/>
        </p:nvSpPr>
        <p:spPr>
          <a:xfrm>
            <a:off x="1409700" y="7340600"/>
            <a:ext cx="10795000" cy="1155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A.</a:t>
            </a:r>
            <a:r>
              <a:t> Not soon: need 2</a:t>
            </a:r>
            <a:r>
              <a:rPr baseline="31999"/>
              <a:t>64</a:t>
            </a:r>
            <a:r>
              <a:t> − 1 moves.</a:t>
            </a:r>
          </a:p>
        </p:txBody>
      </p:sp>
      <p:graphicFrame>
        <p:nvGraphicFramePr>
          <p:cNvPr id="720" name="Table"/>
          <p:cNvGraphicFramePr/>
          <p:nvPr/>
        </p:nvGraphicFramePr>
        <p:xfrm>
          <a:off x="13450095" y="5930900"/>
          <a:ext cx="9740899" cy="2209797"/>
        </p:xfrm>
        <a:graphic>
          <a:graphicData uri="http://schemas.openxmlformats.org/drawingml/2006/table">
            <a:tbl>
              <a:tblPr firstRow="1">
                <a:tableStyleId>{8F44A2F1-9E1F-4B54-A3A2-5F16C0AD49E2}</a:tableStyleId>
              </a:tblPr>
              <a:tblGrid>
                <a:gridCol w="4178563">
                  <a:extLst>
                    <a:ext uri="{9D8B030D-6E8A-4147-A177-3AD203B41FA5}">
                      <a16:colId xmlns:a16="http://schemas.microsoft.com/office/drawing/2014/main" val="20000"/>
                    </a:ext>
                  </a:extLst>
                </a:gridCol>
                <a:gridCol w="5562336">
                  <a:extLst>
                    <a:ext uri="{9D8B030D-6E8A-4147-A177-3AD203B41FA5}">
                      <a16:colId xmlns:a16="http://schemas.microsoft.com/office/drawing/2014/main" val="20001"/>
                    </a:ext>
                  </a:extLst>
                </a:gridCol>
              </a:tblGrid>
              <a:tr h="736599">
                <a:tc>
                  <a:txBody>
                    <a:bodyPr/>
                    <a:lstStyle/>
                    <a:p>
                      <a:pPr defTabSz="914400">
                        <a:lnSpc>
                          <a:spcPts val="3100"/>
                        </a:lnSpc>
                        <a:defRPr sz="1800" i="0"/>
                      </a:pPr>
                      <a:r>
                        <a:rPr sz="2600" i="1">
                          <a:sym typeface="Lucida Sans"/>
                        </a:rPr>
                        <a:t>moves per second</a:t>
                      </a:r>
                    </a:p>
                  </a:txBody>
                  <a:tcPr marL="25400" marR="25400" marT="25400" marB="25400" anchor="ctr" horzOverflow="overflow"/>
                </a:tc>
                <a:tc>
                  <a:txBody>
                    <a:bodyPr/>
                    <a:lstStyle/>
                    <a:p>
                      <a:pPr defTabSz="914400">
                        <a:lnSpc>
                          <a:spcPts val="3100"/>
                        </a:lnSpc>
                        <a:defRPr sz="1800" i="0"/>
                      </a:pPr>
                      <a:r>
                        <a:rPr sz="2600" i="1">
                          <a:sym typeface="Lucida Sans"/>
                        </a:rPr>
                        <a:t>end of world</a:t>
                      </a:r>
                    </a:p>
                  </a:txBody>
                  <a:tcPr marL="25400" marR="25400" marT="25400" marB="25400" anchor="ctr" horzOverflow="overflow"/>
                </a:tc>
                <a:extLst>
                  <a:ext uri="{0D108BD9-81ED-4DB2-BD59-A6C34878D82A}">
                    <a16:rowId xmlns:a16="http://schemas.microsoft.com/office/drawing/2014/main" val="10000"/>
                  </a:ext>
                </a:extLst>
              </a:tr>
              <a:tr h="736599">
                <a:tc>
                  <a:txBody>
                    <a:bodyPr/>
                    <a:lstStyle/>
                    <a:p>
                      <a:pPr defTabSz="914400">
                        <a:lnSpc>
                          <a:spcPts val="3900"/>
                        </a:lnSpc>
                        <a:defRPr sz="1800"/>
                      </a:pPr>
                      <a:r>
                        <a:rPr sz="2800">
                          <a:sym typeface="Lucida Sans"/>
                        </a:rPr>
                        <a:t>1</a:t>
                      </a:r>
                    </a:p>
                  </a:txBody>
                  <a:tcPr marL="38100" marR="38100" marT="38100" marB="38100" anchor="ctr" horzOverflow="overflow"/>
                </a:tc>
                <a:tc>
                  <a:txBody>
                    <a:bodyPr/>
                    <a:lstStyle/>
                    <a:p>
                      <a:pPr defTabSz="914400">
                        <a:lnSpc>
                          <a:spcPts val="3900"/>
                        </a:lnSpc>
                        <a:defRPr sz="1800"/>
                      </a:pPr>
                      <a:r>
                        <a:rPr sz="2800">
                          <a:sym typeface="Lucida Sans"/>
                        </a:rPr>
                        <a:t>5.84 billion centuries</a:t>
                      </a:r>
                    </a:p>
                  </a:txBody>
                  <a:tcPr marL="38100" marR="38100" marT="38100" marB="38100" anchor="ctr" horzOverflow="overflow"/>
                </a:tc>
                <a:extLst>
                  <a:ext uri="{0D108BD9-81ED-4DB2-BD59-A6C34878D82A}">
                    <a16:rowId xmlns:a16="http://schemas.microsoft.com/office/drawing/2014/main" val="10001"/>
                  </a:ext>
                </a:extLst>
              </a:tr>
              <a:tr h="736599">
                <a:tc>
                  <a:txBody>
                    <a:bodyPr/>
                    <a:lstStyle/>
                    <a:p>
                      <a:pPr defTabSz="914400">
                        <a:lnSpc>
                          <a:spcPts val="3900"/>
                        </a:lnSpc>
                        <a:defRPr sz="1800"/>
                      </a:pPr>
                      <a:r>
                        <a:rPr sz="2800">
                          <a:sym typeface="Lucida Sans"/>
                        </a:rPr>
                        <a:t>1 billion</a:t>
                      </a:r>
                    </a:p>
                  </a:txBody>
                  <a:tcPr marL="38100" marR="38100" marT="38100" marB="38100" anchor="ctr" horzOverflow="overflow"/>
                </a:tc>
                <a:tc>
                  <a:txBody>
                    <a:bodyPr/>
                    <a:lstStyle/>
                    <a:p>
                      <a:pPr defTabSz="914400">
                        <a:lnSpc>
                          <a:spcPts val="3900"/>
                        </a:lnSpc>
                        <a:defRPr sz="1800"/>
                      </a:pPr>
                      <a:r>
                        <a:rPr sz="2800">
                          <a:sym typeface="Lucida Sans"/>
                        </a:rPr>
                        <a:t>5.84 centuries</a:t>
                      </a:r>
                    </a:p>
                  </a:txBody>
                  <a:tcPr marL="38100" marR="38100" marT="38100" marB="38100" anchor="ctr" horzOverflow="overflow"/>
                </a:tc>
                <a:extLst>
                  <a:ext uri="{0D108BD9-81ED-4DB2-BD59-A6C34878D82A}">
                    <a16:rowId xmlns:a16="http://schemas.microsoft.com/office/drawing/2014/main" val="10002"/>
                  </a:ext>
                </a:extLst>
              </a:tr>
            </a:tbl>
          </a:graphicData>
        </a:graphic>
      </p:graphicFrame>
      <p:sp>
        <p:nvSpPr>
          <p:cNvPr id="721" name="A. (Long form). 1L 2R 1L 3L 1L 2R 1L 4R 1L 2R 1L 3L 1L 2R 1L 5L 1L 2R 1L 3L 1L 2R 1L 4R ..."/>
          <p:cNvSpPr txBox="1"/>
          <p:nvPr/>
        </p:nvSpPr>
        <p:spPr>
          <a:xfrm>
            <a:off x="1409700" y="2895600"/>
            <a:ext cx="216662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A.</a:t>
            </a:r>
            <a:r>
              <a:t> (Long form). 1L 2R 1L 3L 1L 2R 1L 4R 1L 2R 1L 3L 1L 2R 1L 5L 1L 2R 1L 3L 1L 2R 1L 4R ...</a:t>
            </a:r>
          </a:p>
        </p:txBody>
      </p:sp>
      <p:sp>
        <p:nvSpPr>
          <p:cNvPr id="722" name="A. (Short form). Alternate &quot;1L&quot; with the only legal move not involving the disc 1."/>
          <p:cNvSpPr txBox="1"/>
          <p:nvPr/>
        </p:nvSpPr>
        <p:spPr>
          <a:xfrm>
            <a:off x="1409700" y="4165600"/>
            <a:ext cx="18681700" cy="11557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lvl="1" indent="88900" algn="l">
              <a:lnSpc>
                <a:spcPts val="5500"/>
              </a:lnSpc>
              <a:spcBef>
                <a:spcPts val="600"/>
              </a:spcBef>
              <a:tabLst>
                <a:tab pos="1168400" algn="l"/>
              </a:tabLst>
              <a:defRPr sz="3600"/>
            </a:pPr>
            <a:r>
              <a:rPr>
                <a:solidFill>
                  <a:srgbClr val="005493"/>
                </a:solidFill>
              </a:rPr>
              <a:t>A.</a:t>
            </a:r>
            <a:r>
              <a:t> (Short form). Alternate "1L" with the only legal move not involving the disc 1.</a:t>
            </a:r>
          </a:p>
        </p:txBody>
      </p:sp>
      <p:grpSp>
        <p:nvGrpSpPr>
          <p:cNvPr id="725" name="Group"/>
          <p:cNvGrpSpPr/>
          <p:nvPr/>
        </p:nvGrpSpPr>
        <p:grpSpPr>
          <a:xfrm>
            <a:off x="9398595" y="7973483"/>
            <a:ext cx="10293904" cy="1094317"/>
            <a:chOff x="0" y="0"/>
            <a:chExt cx="10293903" cy="1094316"/>
          </a:xfrm>
        </p:grpSpPr>
        <p:sp>
          <p:nvSpPr>
            <p:cNvPr id="723" name="Note: Recursive solution has been proven optimal."/>
            <p:cNvSpPr txBox="1"/>
            <p:nvPr/>
          </p:nvSpPr>
          <p:spPr>
            <a:xfrm>
              <a:off x="872264" y="548216"/>
              <a:ext cx="9421640"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a:lnSpc>
                  <a:spcPts val="3900"/>
                </a:lnSpc>
                <a:spcBef>
                  <a:spcPts val="600"/>
                </a:spcBef>
                <a:tabLst>
                  <a:tab pos="1168400" algn="l"/>
                </a:tabLst>
                <a:defRPr sz="3000">
                  <a:solidFill>
                    <a:srgbClr val="005493"/>
                  </a:solidFill>
                </a:defRPr>
              </a:lvl1pPr>
            </a:lstStyle>
            <a:p>
              <a:r>
                <a:t>Note: Recursive solution has been proven optimal.</a:t>
              </a:r>
            </a:p>
          </p:txBody>
        </p:sp>
        <p:sp>
          <p:nvSpPr>
            <p:cNvPr id="724" name="Line"/>
            <p:cNvSpPr/>
            <p:nvPr/>
          </p:nvSpPr>
          <p:spPr>
            <a:xfrm>
              <a:off x="0" y="0"/>
              <a:ext cx="845741" cy="53459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728" name="Group"/>
          <p:cNvGrpSpPr/>
          <p:nvPr/>
        </p:nvGrpSpPr>
        <p:grpSpPr>
          <a:xfrm>
            <a:off x="8204200" y="4838700"/>
            <a:ext cx="9769407" cy="840317"/>
            <a:chOff x="0" y="0"/>
            <a:chExt cx="9769406" cy="840316"/>
          </a:xfrm>
        </p:grpSpPr>
        <p:sp>
          <p:nvSpPr>
            <p:cNvPr id="726" name="&quot;L&quot; or &quot;R&quot; depends on whether n is odd or even"/>
            <p:cNvSpPr txBox="1"/>
            <p:nvPr/>
          </p:nvSpPr>
          <p:spPr>
            <a:xfrm>
              <a:off x="888757" y="294216"/>
              <a:ext cx="8880650"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3900"/>
                </a:lnSpc>
                <a:spcBef>
                  <a:spcPts val="600"/>
                </a:spcBef>
                <a:tabLst>
                  <a:tab pos="1168400" algn="l"/>
                </a:tabLst>
                <a:defRPr sz="3000">
                  <a:solidFill>
                    <a:srgbClr val="005493"/>
                  </a:solidFill>
                </a:defRPr>
              </a:pPr>
              <a:r>
                <a:t>"L" or "R" depends on whether </a:t>
              </a:r>
              <a:r>
                <a:rPr i="1"/>
                <a:t>n</a:t>
              </a:r>
              <a:r>
                <a:t> is odd or even </a:t>
              </a:r>
            </a:p>
          </p:txBody>
        </p:sp>
        <p:sp>
          <p:nvSpPr>
            <p:cNvPr id="727" name="Line"/>
            <p:cNvSpPr/>
            <p:nvPr/>
          </p:nvSpPr>
          <p:spPr>
            <a:xfrm>
              <a:off x="0" y="0"/>
              <a:ext cx="845741" cy="53459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36371" fill="hold"/>
                                        <p:tgtEl>
                                          <p:spTgt spid="7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7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7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7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9" fill="hold" display="0">
                  <p:stCondLst>
                    <p:cond delay="indefinite"/>
                  </p:stCondLst>
                </p:cTn>
                <p:tgtEl>
                  <p:spTgt spid="712"/>
                </p:tgtEl>
              </p:cMediaNode>
            </p:video>
          </p:childTnLst>
        </p:cTn>
      </p:par>
    </p:tnLst>
    <p:bldLst>
      <p:bldP spid="717" grpId="0" animBg="1" advAuto="0"/>
      <p:bldP spid="718" grpId="0" animBg="1" advAuto="0"/>
      <p:bldP spid="719" grpId="0" animBg="1" advAuto="0"/>
      <p:bldP spid="720" grpId="0" animBg="1" advAuto="0"/>
      <p:bldP spid="721" grpId="0" animBg="1" advAuto="0"/>
      <p:bldP spid="722" grpId="0" animBg="1" advAuto="0"/>
      <p:bldP spid="725" grpId="0" animBg="1" advAuto="0"/>
      <p:bldP spid="728"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Fibonacci numbers and the golden ratio in the wild"/>
          <p:cNvSpPr txBox="1">
            <a:spLocks noGrp="1"/>
          </p:cNvSpPr>
          <p:nvPr>
            <p:ph type="title"/>
          </p:nvPr>
        </p:nvSpPr>
        <p:spPr>
          <a:prstGeom prst="rect">
            <a:avLst/>
          </a:prstGeom>
        </p:spPr>
        <p:txBody>
          <a:bodyPr/>
          <a:lstStyle/>
          <a:p>
            <a:r>
              <a:rPr dirty="0"/>
              <a:t>Fibonacci numbers and the golden ratio in the wild</a:t>
            </a:r>
          </a:p>
        </p:txBody>
      </p:sp>
      <p:sp>
        <p:nvSpPr>
          <p:cNvPr id="10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1051" name="url?sa=i&amp;rct=j&amp;q=&amp;esrc=s&amp;source=images&amp;cd=&amp;docid=XYBw0wxIplmGQM&amp;tbnid=NIw-xY07pBMiYM-&amp;ved=0CAUQjRw&amp;url=http%3A%2F%2Fblog.kimblechartingsolutions.com%2F2010%2F08%2Ffibonacci-fans-or-those-curious-about.png" descr="url?sa=i&amp;rct=j&amp;q=&amp;esrc=s&amp;source=images&amp;cd=&amp;docid=XYBw0wxIplmGQM&amp;tbnid=NIw-xY07pBMiYM-&amp;ved=0CAUQjRw&amp;url=http%3A%2F%2Fblog.kimblechartingsolutions.com%2F2010%2F08%2Ffibonacci-fans-or-those-curious-about.png"/>
          <p:cNvPicPr>
            <a:picLocks noChangeAspect="1"/>
          </p:cNvPicPr>
          <p:nvPr/>
        </p:nvPicPr>
        <p:blipFill>
          <a:blip r:embed="rId2"/>
          <a:srcRect l="1929" t="1286" r="2085" b="2757"/>
          <a:stretch>
            <a:fillRect/>
          </a:stretch>
        </p:blipFill>
        <p:spPr>
          <a:xfrm>
            <a:off x="9893300" y="5909808"/>
            <a:ext cx="5286996" cy="3467101"/>
          </a:xfrm>
          <a:prstGeom prst="rect">
            <a:avLst/>
          </a:prstGeom>
          <a:ln w="12700">
            <a:miter lim="400000"/>
          </a:ln>
        </p:spPr>
      </p:pic>
      <p:pic>
        <p:nvPicPr>
          <p:cNvPr id="1052" name="fibonacci_spiral.png" descr="fibonacci_spiral.png"/>
          <p:cNvPicPr>
            <a:picLocks noChangeAspect="1"/>
          </p:cNvPicPr>
          <p:nvPr/>
        </p:nvPicPr>
        <p:blipFill>
          <a:blip r:embed="rId3"/>
          <a:stretch>
            <a:fillRect/>
          </a:stretch>
        </p:blipFill>
        <p:spPr>
          <a:xfrm>
            <a:off x="9878034" y="1524000"/>
            <a:ext cx="5311166" cy="4140200"/>
          </a:xfrm>
          <a:prstGeom prst="rect">
            <a:avLst/>
          </a:prstGeom>
          <a:ln w="12700">
            <a:miter lim="400000"/>
          </a:ln>
        </p:spPr>
      </p:pic>
      <p:pic>
        <p:nvPicPr>
          <p:cNvPr id="1053" name="url?sa=i&amp;source=images&amp;cd=&amp;docid=Lmx4nJtodRG5iM&amp;tbnid=7Mt8jg1RfZfhgM-&amp;ved=&amp;url=http%3A%2F%2Fwww.hangthebankers.png" descr="url?sa=i&amp;source=images&amp;cd=&amp;docid=Lmx4nJtodRG5iM&amp;tbnid=7Mt8jg1RfZfhgM-&amp;ved=&amp;url=http%3A%2F%2Fwww.hangthebankers.png"/>
          <p:cNvPicPr>
            <a:picLocks noChangeAspect="1"/>
          </p:cNvPicPr>
          <p:nvPr/>
        </p:nvPicPr>
        <p:blipFill>
          <a:blip r:embed="rId4"/>
          <a:stretch>
            <a:fillRect/>
          </a:stretch>
        </p:blipFill>
        <p:spPr>
          <a:xfrm>
            <a:off x="2971800" y="2019300"/>
            <a:ext cx="4572000" cy="4572000"/>
          </a:xfrm>
          <a:prstGeom prst="rect">
            <a:avLst/>
          </a:prstGeom>
          <a:ln w="12700">
            <a:miter lim="400000"/>
          </a:ln>
        </p:spPr>
      </p:pic>
      <p:pic>
        <p:nvPicPr>
          <p:cNvPr id="1054" name="url?sa=i&amp;source=images&amp;cd=&amp;docid=fURjVUNaVmUKLM&amp;tbnid=53q6_2RMG1UjnM-&amp;ved=&amp;url=http%3A%2F%2Frandomnies.blogspot.com%2F2010%2F11%2Fsunflower-fibonacci-sequence-golden.tiff" descr="url?sa=i&amp;source=images&amp;cd=&amp;docid=fURjVUNaVmUKLM&amp;tbnid=53q6_2RMG1UjnM-&amp;ved=&amp;url=http%3A%2F%2Frandomnies.blogspot.com%2F2010%2F11%2Fsunflower-fibonacci-sequence-golden.tiff"/>
          <p:cNvPicPr>
            <a:picLocks noChangeAspect="1"/>
          </p:cNvPicPr>
          <p:nvPr/>
        </p:nvPicPr>
        <p:blipFill>
          <a:blip r:embed="rId5"/>
          <a:stretch>
            <a:fillRect/>
          </a:stretch>
        </p:blipFill>
        <p:spPr>
          <a:xfrm>
            <a:off x="15773400" y="1854200"/>
            <a:ext cx="7213600" cy="5410200"/>
          </a:xfrm>
          <a:prstGeom prst="rect">
            <a:avLst/>
          </a:prstGeom>
          <a:ln w="12700">
            <a:miter lim="400000"/>
          </a:ln>
        </p:spPr>
      </p:pic>
      <p:pic>
        <p:nvPicPr>
          <p:cNvPr id="1055" name="darth_spiral-1000x706.tiff" descr="darth_spiral-1000x706.tiff"/>
          <p:cNvPicPr>
            <a:picLocks noChangeAspect="1"/>
          </p:cNvPicPr>
          <p:nvPr/>
        </p:nvPicPr>
        <p:blipFill>
          <a:blip r:embed="rId6"/>
          <a:stretch>
            <a:fillRect/>
          </a:stretch>
        </p:blipFill>
        <p:spPr>
          <a:xfrm>
            <a:off x="9867900" y="9779000"/>
            <a:ext cx="5108782" cy="3606800"/>
          </a:xfrm>
          <a:prstGeom prst="rect">
            <a:avLst/>
          </a:prstGeom>
          <a:ln w="12700">
            <a:miter lim="400000"/>
          </a:ln>
        </p:spPr>
      </p:pic>
      <p:pic>
        <p:nvPicPr>
          <p:cNvPr id="1056" name="1280px-Parthenon-uncorrected.tiff" descr="1280px-Parthenon-uncorrected.tiff"/>
          <p:cNvPicPr>
            <a:picLocks noChangeAspect="1"/>
          </p:cNvPicPr>
          <p:nvPr/>
        </p:nvPicPr>
        <p:blipFill>
          <a:blip r:embed="rId7"/>
          <a:srcRect l="802" t="12157" b="3589"/>
          <a:stretch>
            <a:fillRect/>
          </a:stretch>
        </p:blipFill>
        <p:spPr>
          <a:xfrm>
            <a:off x="495300" y="7226300"/>
            <a:ext cx="7848600" cy="5067300"/>
          </a:xfrm>
          <a:prstGeom prst="rect">
            <a:avLst/>
          </a:prstGeom>
          <a:ln w="12700">
            <a:miter lim="400000"/>
          </a:ln>
        </p:spPr>
      </p:pic>
      <p:sp>
        <p:nvSpPr>
          <p:cNvPr id="1057" name="Rectangle"/>
          <p:cNvSpPr/>
          <p:nvPr/>
        </p:nvSpPr>
        <p:spPr>
          <a:xfrm>
            <a:off x="1000759" y="7430028"/>
            <a:ext cx="6743701" cy="4167829"/>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58" name="Rectangle"/>
          <p:cNvSpPr/>
          <p:nvPr/>
        </p:nvSpPr>
        <p:spPr>
          <a:xfrm rot="16200000">
            <a:off x="4351742" y="8220902"/>
            <a:ext cx="4171463" cy="2578101"/>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59" name="Rectangle"/>
          <p:cNvSpPr/>
          <p:nvPr/>
        </p:nvSpPr>
        <p:spPr>
          <a:xfrm>
            <a:off x="5134728" y="7430028"/>
            <a:ext cx="2609733" cy="1612901"/>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60" name="Rectangle"/>
          <p:cNvSpPr/>
          <p:nvPr/>
        </p:nvSpPr>
        <p:spPr>
          <a:xfrm rot="16200000">
            <a:off x="4821461" y="7732259"/>
            <a:ext cx="1612901" cy="996826"/>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61" name="Rectangle"/>
          <p:cNvSpPr/>
          <p:nvPr/>
        </p:nvSpPr>
        <p:spPr>
          <a:xfrm>
            <a:off x="5130483" y="8432017"/>
            <a:ext cx="990601" cy="612224"/>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62" name="Rectangle"/>
          <p:cNvSpPr/>
          <p:nvPr/>
        </p:nvSpPr>
        <p:spPr>
          <a:xfrm>
            <a:off x="5740083" y="8432017"/>
            <a:ext cx="381001" cy="235471"/>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sp>
        <p:nvSpPr>
          <p:cNvPr id="1063" name="Rectangle"/>
          <p:cNvSpPr/>
          <p:nvPr/>
        </p:nvSpPr>
        <p:spPr>
          <a:xfrm rot="16200000">
            <a:off x="5633147" y="8543945"/>
            <a:ext cx="609601" cy="376753"/>
          </a:xfrm>
          <a:prstGeom prst="rect">
            <a:avLst/>
          </a:prstGeom>
          <a:ln w="76200">
            <a:solidFill>
              <a:srgbClr val="FF2600"/>
            </a:solidFill>
          </a:ln>
        </p:spPr>
        <p:txBody>
          <a:bodyPr lIns="469900" tIns="469900" rIns="469900" bIns="469900"/>
          <a:lstStyle/>
          <a:p>
            <a:pPr marL="7224" marR="7224" algn="l" defTabSz="1295400">
              <a:lnSpc>
                <a:spcPct val="130000"/>
              </a:lnSpc>
              <a:tabLst/>
              <a:defRPr sz="3000">
                <a:uFill>
                  <a:solidFill>
                    <a:srgbClr val="0433FF"/>
                  </a:solidFill>
                </a:uFill>
                <a:latin typeface="Helvetica"/>
                <a:ea typeface="Helvetica"/>
                <a:cs typeface="Helvetica"/>
                <a:sym typeface="Helvetica"/>
              </a:defRPr>
            </a:pPr>
            <a:endParaRPr/>
          </a:p>
        </p:txBody>
      </p:sp>
      <p:grpSp>
        <p:nvGrpSpPr>
          <p:cNvPr id="1072" name="Group"/>
          <p:cNvGrpSpPr/>
          <p:nvPr/>
        </p:nvGrpSpPr>
        <p:grpSpPr>
          <a:xfrm>
            <a:off x="16710523" y="7242810"/>
            <a:ext cx="4786472" cy="6625591"/>
            <a:chOff x="94275" y="-216376"/>
            <a:chExt cx="4786470" cy="6625590"/>
          </a:xfrm>
        </p:grpSpPr>
        <p:sp>
          <p:nvSpPr>
            <p:cNvPr id="1064" name="1…"/>
            <p:cNvSpPr txBox="1"/>
            <p:nvPr/>
          </p:nvSpPr>
          <p:spPr>
            <a:xfrm>
              <a:off x="784101" y="1024413"/>
              <a:ext cx="3821424" cy="538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a:lnSpc>
                  <a:spcPts val="4700"/>
                </a:lnSpc>
                <a:defRPr sz="3000">
                  <a:latin typeface="Helvetica"/>
                  <a:ea typeface="Helvetica"/>
                  <a:cs typeface="Helvetica"/>
                  <a:sym typeface="Helvetica"/>
                </a:defRPr>
              </a:pPr>
              <a:r>
                <a:t>1</a:t>
              </a:r>
            </a:p>
            <a:p>
              <a:pPr>
                <a:lnSpc>
                  <a:spcPts val="4700"/>
                </a:lnSpc>
                <a:defRPr sz="3000">
                  <a:latin typeface="Helvetica"/>
                  <a:ea typeface="Helvetica"/>
                  <a:cs typeface="Helvetica"/>
                  <a:sym typeface="Helvetica"/>
                </a:defRPr>
              </a:pPr>
              <a:r>
                <a:t>1  1</a:t>
              </a:r>
            </a:p>
            <a:p>
              <a:pPr>
                <a:lnSpc>
                  <a:spcPts val="4700"/>
                </a:lnSpc>
                <a:defRPr sz="3000">
                  <a:latin typeface="Helvetica"/>
                  <a:ea typeface="Helvetica"/>
                  <a:cs typeface="Helvetica"/>
                  <a:sym typeface="Helvetica"/>
                </a:defRPr>
              </a:pPr>
              <a:r>
                <a:t>1  2  1</a:t>
              </a:r>
            </a:p>
            <a:p>
              <a:pPr>
                <a:lnSpc>
                  <a:spcPts val="4700"/>
                </a:lnSpc>
                <a:defRPr sz="3000">
                  <a:latin typeface="Helvetica"/>
                  <a:ea typeface="Helvetica"/>
                  <a:cs typeface="Helvetica"/>
                  <a:sym typeface="Helvetica"/>
                </a:defRPr>
              </a:pPr>
              <a:r>
                <a:t>1  3  3  1</a:t>
              </a:r>
            </a:p>
            <a:p>
              <a:pPr>
                <a:lnSpc>
                  <a:spcPts val="4700"/>
                </a:lnSpc>
                <a:defRPr sz="3000">
                  <a:latin typeface="Helvetica"/>
                  <a:ea typeface="Helvetica"/>
                  <a:cs typeface="Helvetica"/>
                  <a:sym typeface="Helvetica"/>
                </a:defRPr>
              </a:pPr>
              <a:r>
                <a:t>1  4  6  4  1</a:t>
              </a:r>
            </a:p>
            <a:p>
              <a:pPr>
                <a:lnSpc>
                  <a:spcPts val="4700"/>
                </a:lnSpc>
                <a:defRPr sz="3000">
                  <a:latin typeface="Helvetica"/>
                  <a:ea typeface="Helvetica"/>
                  <a:cs typeface="Helvetica"/>
                  <a:sym typeface="Helvetica"/>
                </a:defRPr>
              </a:pPr>
              <a:r>
                <a:t>1  5  10 10 5  1</a:t>
              </a:r>
            </a:p>
            <a:p>
              <a:pPr>
                <a:lnSpc>
                  <a:spcPts val="4700"/>
                </a:lnSpc>
                <a:defRPr sz="3000">
                  <a:latin typeface="Helvetica"/>
                  <a:ea typeface="Helvetica"/>
                  <a:cs typeface="Helvetica"/>
                  <a:sym typeface="Helvetica"/>
                </a:defRPr>
              </a:pPr>
              <a:r>
                <a:t>1  6  15 20 15 6  1</a:t>
              </a:r>
            </a:p>
            <a:p>
              <a:pPr>
                <a:lnSpc>
                  <a:spcPts val="4700"/>
                </a:lnSpc>
                <a:defRPr sz="3000">
                  <a:latin typeface="Helvetica"/>
                  <a:ea typeface="Helvetica"/>
                  <a:cs typeface="Helvetica"/>
                  <a:sym typeface="Helvetica"/>
                </a:defRPr>
              </a:pPr>
              <a:r>
                <a:t>1  7  21 35 35 21 7  1</a:t>
              </a:r>
            </a:p>
          </p:txBody>
        </p:sp>
        <p:sp>
          <p:nvSpPr>
            <p:cNvPr id="1065" name="Line"/>
            <p:cNvSpPr/>
            <p:nvPr/>
          </p:nvSpPr>
          <p:spPr>
            <a:xfrm flipV="1">
              <a:off x="494711" y="2589578"/>
              <a:ext cx="3750470" cy="1960698"/>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6" name="Line"/>
            <p:cNvSpPr/>
            <p:nvPr/>
          </p:nvSpPr>
          <p:spPr>
            <a:xfrm flipV="1">
              <a:off x="94275" y="2951758"/>
              <a:ext cx="4140947" cy="2176932"/>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7" name="Line"/>
            <p:cNvSpPr/>
            <p:nvPr/>
          </p:nvSpPr>
          <p:spPr>
            <a:xfrm flipV="1">
              <a:off x="846851" y="2215023"/>
              <a:ext cx="3422111" cy="1809795"/>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8" name="Line"/>
            <p:cNvSpPr/>
            <p:nvPr/>
          </p:nvSpPr>
          <p:spPr>
            <a:xfrm flipV="1">
              <a:off x="1107823" y="1850895"/>
              <a:ext cx="3173980" cy="1658221"/>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69" name="Line"/>
            <p:cNvSpPr/>
            <p:nvPr/>
          </p:nvSpPr>
          <p:spPr>
            <a:xfrm flipV="1">
              <a:off x="1445698" y="1485452"/>
              <a:ext cx="2879389" cy="1460180"/>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0" name="Line"/>
            <p:cNvSpPr/>
            <p:nvPr/>
          </p:nvSpPr>
          <p:spPr>
            <a:xfrm flipV="1">
              <a:off x="1814653" y="1062633"/>
              <a:ext cx="2584866" cy="1351335"/>
            </a:xfrm>
            <a:prstGeom prst="line">
              <a:avLst/>
            </a:prstGeom>
            <a:noFill/>
            <a:ln w="266700" cap="flat">
              <a:solidFill>
                <a:srgbClr val="000000">
                  <a:alpha val="13751"/>
                </a:srgbClr>
              </a:solidFill>
              <a:prstDash val="solid"/>
              <a:miter lim="400000"/>
            </a:ln>
            <a:effectLst/>
          </p:spPr>
          <p:txBody>
            <a:bodyPr wrap="square" lIns="0" tIns="0" rIns="0" bIns="0" numCol="1" anchor="t">
              <a:noAutofit/>
            </a:bodyPr>
            <a:lstStyle/>
            <a:p>
              <a:pPr>
                <a:defRPr>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71" name="1…"/>
            <p:cNvSpPr txBox="1"/>
            <p:nvPr/>
          </p:nvSpPr>
          <p:spPr>
            <a:xfrm>
              <a:off x="4325078" y="-216377"/>
              <a:ext cx="555669" cy="3594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nSpc>
                  <a:spcPts val="3500"/>
                </a:lnSpc>
                <a:defRPr sz="2500">
                  <a:solidFill>
                    <a:srgbClr val="8D3124"/>
                  </a:solidFill>
                  <a:latin typeface="Helvetica"/>
                  <a:ea typeface="Helvetica"/>
                  <a:cs typeface="Helvetica"/>
                  <a:sym typeface="Helvetica"/>
                </a:defRPr>
              </a:pPr>
              <a:r>
                <a:t>1</a:t>
              </a:r>
            </a:p>
            <a:p>
              <a:pPr>
                <a:lnSpc>
                  <a:spcPts val="3500"/>
                </a:lnSpc>
                <a:defRPr sz="2500">
                  <a:solidFill>
                    <a:srgbClr val="8D3124"/>
                  </a:solidFill>
                  <a:latin typeface="Helvetica"/>
                  <a:ea typeface="Helvetica"/>
                  <a:cs typeface="Helvetica"/>
                  <a:sym typeface="Helvetica"/>
                </a:defRPr>
              </a:pPr>
              <a:r>
                <a:t>1</a:t>
              </a:r>
            </a:p>
            <a:p>
              <a:pPr>
                <a:lnSpc>
                  <a:spcPts val="3500"/>
                </a:lnSpc>
                <a:defRPr sz="2500">
                  <a:solidFill>
                    <a:srgbClr val="8D3124"/>
                  </a:solidFill>
                  <a:latin typeface="Helvetica"/>
                  <a:ea typeface="Helvetica"/>
                  <a:cs typeface="Helvetica"/>
                  <a:sym typeface="Helvetica"/>
                </a:defRPr>
              </a:pPr>
              <a:r>
                <a:t>2</a:t>
              </a:r>
            </a:p>
            <a:p>
              <a:pPr>
                <a:lnSpc>
                  <a:spcPts val="3500"/>
                </a:lnSpc>
                <a:defRPr sz="2500">
                  <a:solidFill>
                    <a:srgbClr val="8D3124"/>
                  </a:solidFill>
                  <a:latin typeface="Helvetica"/>
                  <a:ea typeface="Helvetica"/>
                  <a:cs typeface="Helvetica"/>
                  <a:sym typeface="Helvetica"/>
                </a:defRPr>
              </a:pPr>
              <a:r>
                <a:t>3</a:t>
              </a:r>
            </a:p>
            <a:p>
              <a:pPr>
                <a:lnSpc>
                  <a:spcPts val="3500"/>
                </a:lnSpc>
                <a:defRPr sz="2500">
                  <a:solidFill>
                    <a:srgbClr val="8D3124"/>
                  </a:solidFill>
                  <a:latin typeface="Helvetica"/>
                  <a:ea typeface="Helvetica"/>
                  <a:cs typeface="Helvetica"/>
                  <a:sym typeface="Helvetica"/>
                </a:defRPr>
              </a:pPr>
              <a:r>
                <a:t>5</a:t>
              </a:r>
            </a:p>
            <a:p>
              <a:pPr>
                <a:lnSpc>
                  <a:spcPts val="3500"/>
                </a:lnSpc>
                <a:defRPr sz="2500">
                  <a:solidFill>
                    <a:srgbClr val="8D3124"/>
                  </a:solidFill>
                  <a:latin typeface="Helvetica"/>
                  <a:ea typeface="Helvetica"/>
                  <a:cs typeface="Helvetica"/>
                  <a:sym typeface="Helvetica"/>
                </a:defRPr>
              </a:pPr>
              <a:r>
                <a:t>8</a:t>
              </a:r>
            </a:p>
            <a:p>
              <a:pPr>
                <a:lnSpc>
                  <a:spcPts val="3500"/>
                </a:lnSpc>
                <a:defRPr sz="2500">
                  <a:solidFill>
                    <a:srgbClr val="8D3124"/>
                  </a:solidFill>
                  <a:latin typeface="Helvetica"/>
                  <a:ea typeface="Helvetica"/>
                  <a:cs typeface="Helvetica"/>
                  <a:sym typeface="Helvetica"/>
                </a:defRPr>
              </a:pPr>
              <a:r>
                <a:t>13</a:t>
              </a:r>
            </a:p>
            <a:p>
              <a:pPr>
                <a:lnSpc>
                  <a:spcPts val="3500"/>
                </a:lnSpc>
                <a:defRPr sz="2500">
                  <a:solidFill>
                    <a:srgbClr val="8D3124"/>
                  </a:solidFill>
                  <a:latin typeface="Helvetica"/>
                  <a:ea typeface="Helvetica"/>
                  <a:cs typeface="Helvetica"/>
                  <a:sym typeface="Helvetica"/>
                </a:defRPr>
              </a:pPr>
              <a:r>
                <a:t>21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0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P spid="1053" grpId="0" animBg="1" advAuto="0"/>
      <p:bldP spid="1054" grpId="0" animBg="1" advAuto="0"/>
      <p:bldP spid="1055" grpId="0" animBg="1" advAuto="0"/>
      <p:bldP spid="107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Computing Fibonacci numbers"/>
          <p:cNvSpPr txBox="1">
            <a:spLocks noGrp="1"/>
          </p:cNvSpPr>
          <p:nvPr>
            <p:ph type="title"/>
          </p:nvPr>
        </p:nvSpPr>
        <p:spPr>
          <a:prstGeom prst="rect">
            <a:avLst/>
          </a:prstGeom>
        </p:spPr>
        <p:txBody>
          <a:bodyPr/>
          <a:lstStyle/>
          <a:p>
            <a:r>
              <a:rPr lang="en-US" dirty="0"/>
              <a:t>Example: </a:t>
            </a:r>
            <a:r>
              <a:rPr dirty="0"/>
              <a:t>Computing Fibonacci numbers</a:t>
            </a:r>
          </a:p>
        </p:txBody>
      </p:sp>
      <p:sp>
        <p:nvSpPr>
          <p:cNvPr id="10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1076" name="Q. [Curious individual.] What is the exact value of F60 ?"/>
          <p:cNvSpPr txBox="1"/>
          <p:nvPr/>
        </p:nvSpPr>
        <p:spPr>
          <a:xfrm>
            <a:off x="1270000" y="1892300"/>
            <a:ext cx="13982700" cy="1016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a:solidFill>
                  <a:srgbClr val="005493"/>
                </a:solidFill>
              </a:rPr>
              <a:t>Q.</a:t>
            </a:r>
            <a:r>
              <a:t> [Curious individual.] What is the exact value of F</a:t>
            </a:r>
            <a:r>
              <a:rPr baseline="-5999"/>
              <a:t>60</a:t>
            </a:r>
            <a:r>
              <a:rPr i="1"/>
              <a:t> </a:t>
            </a:r>
            <a:r>
              <a:t>?</a:t>
            </a:r>
          </a:p>
        </p:txBody>
      </p:sp>
      <p:sp>
        <p:nvSpPr>
          <p:cNvPr id="1077" name="A. [Novice programmer.] Just a second. I'll write a recursive program to compute it."/>
          <p:cNvSpPr txBox="1"/>
          <p:nvPr/>
        </p:nvSpPr>
        <p:spPr>
          <a:xfrm>
            <a:off x="1270000" y="3009900"/>
            <a:ext cx="19621500" cy="11303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a:solidFill>
                  <a:srgbClr val="005493"/>
                </a:solidFill>
              </a:rPr>
              <a:t>A.</a:t>
            </a:r>
            <a:r>
              <a:t> [Novice programmer.] Just a second. I'll write a recursive program to compute it.</a:t>
            </a:r>
          </a:p>
        </p:txBody>
      </p:sp>
      <p:sp>
        <p:nvSpPr>
          <p:cNvPr id="1078" name="public class FibonacciR…"/>
          <p:cNvSpPr/>
          <p:nvPr/>
        </p:nvSpPr>
        <p:spPr>
          <a:xfrm>
            <a:off x="2476500" y="4591050"/>
            <a:ext cx="10452100" cy="8199121"/>
          </a:xfrm>
          <a:prstGeom prst="rect">
            <a:avLst/>
          </a:prstGeom>
          <a:solidFill>
            <a:srgbClr val="EBEBEB"/>
          </a:solidFill>
          <a:ln w="25400">
            <a:miter lim="400000"/>
          </a:ln>
          <a:effectLst>
            <a:outerShdw blurRad="127000" dist="76200" dir="54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spAutoFit/>
          </a:bodyPr>
          <a:lstStyle/>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public class FibonacciR</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public static long F(int 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if (n == 0) return 0;</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if (n == 1) return 1;</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return F(n-1) + F(n-2);</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public static void main(String[] args)</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int n = Integer.parseInt(args[0]);</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StdOut.println(F(n));</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   }</a:t>
            </a:r>
          </a:p>
          <a:p>
            <a:pPr marL="86359" marR="86359" algn="l">
              <a:lnSpc>
                <a:spcPct val="120000"/>
              </a:lnSpc>
              <a:buClr>
                <a:srgbClr val="000112"/>
              </a:buClr>
              <a:buFont typeface="Courier New"/>
              <a:defRPr sz="3000">
                <a:uFill>
                  <a:solidFill>
                    <a:srgbClr val="000112"/>
                  </a:solidFill>
                </a:uFill>
                <a:latin typeface="Helvetica"/>
                <a:ea typeface="Helvetica"/>
                <a:cs typeface="Helvetica"/>
                <a:sym typeface="Helvetica"/>
              </a:defRPr>
            </a:pPr>
            <a:r>
              <a:rPr>
                <a:uFill>
                  <a:solidFill>
                    <a:srgbClr val="007DD7"/>
                  </a:solidFill>
                </a:uFill>
              </a:rPr>
              <a:t>}</a:t>
            </a:r>
          </a:p>
        </p:txBody>
      </p:sp>
      <p:sp>
        <p:nvSpPr>
          <p:cNvPr id="1079" name="% java FibonacciR 5…"/>
          <p:cNvSpPr/>
          <p:nvPr/>
        </p:nvSpPr>
        <p:spPr>
          <a:xfrm>
            <a:off x="14097000" y="5499099"/>
            <a:ext cx="5448300" cy="6935811"/>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9900" tIns="469900" rIns="469900" bIns="469900"/>
          <a:lstStyle/>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5</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5</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6</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8</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10</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55</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12</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144</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50</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12586269025</a:t>
            </a:r>
          </a:p>
          <a:p>
            <a:pPr marL="7224" marR="7224" algn="l" defTabSz="1295400">
              <a:lnSpc>
                <a:spcPct val="130000"/>
              </a:lnSpc>
              <a:tabLst/>
              <a:defRPr sz="2700">
                <a:uFill>
                  <a:solidFill>
                    <a:srgbClr val="0433FF"/>
                  </a:solidFill>
                </a:uFill>
                <a:latin typeface="Helvetica"/>
                <a:ea typeface="Helvetica"/>
                <a:cs typeface="Helvetica"/>
                <a:sym typeface="Helvetica"/>
              </a:defRPr>
            </a:pPr>
            <a:r>
              <a:rPr dirty="0"/>
              <a:t>% java </a:t>
            </a:r>
            <a:r>
              <a:rPr dirty="0" err="1"/>
              <a:t>FibonacciR</a:t>
            </a:r>
            <a:r>
              <a:rPr dirty="0"/>
              <a:t> 60</a:t>
            </a:r>
          </a:p>
        </p:txBody>
      </p:sp>
      <p:grpSp>
        <p:nvGrpSpPr>
          <p:cNvPr id="1082" name="Group"/>
          <p:cNvGrpSpPr/>
          <p:nvPr/>
        </p:nvGrpSpPr>
        <p:grpSpPr>
          <a:xfrm>
            <a:off x="17929688" y="9817100"/>
            <a:ext cx="5640142" cy="952500"/>
            <a:chOff x="0" y="0"/>
            <a:chExt cx="5640141" cy="952500"/>
          </a:xfrm>
        </p:grpSpPr>
        <p:sp>
          <p:nvSpPr>
            <p:cNvPr id="1080" name="takes a few minutes…"/>
            <p:cNvSpPr txBox="1"/>
            <p:nvPr/>
          </p:nvSpPr>
          <p:spPr>
            <a:xfrm>
              <a:off x="2377580" y="0"/>
              <a:ext cx="3262562" cy="952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numCol="1" anchor="t">
              <a:spAutoFit/>
            </a:bodyPr>
            <a:lstStyle/>
            <a:p>
              <a:pPr>
                <a:lnSpc>
                  <a:spcPts val="3000"/>
                </a:lnSpc>
                <a:spcBef>
                  <a:spcPts val="100"/>
                </a:spcBef>
                <a:tabLst>
                  <a:tab pos="1155700" algn="l"/>
                </a:tabLst>
                <a:defRPr sz="2400">
                  <a:solidFill>
                    <a:srgbClr val="005493"/>
                  </a:solidFill>
                </a:defRPr>
              </a:pPr>
              <a:r>
                <a:t>takes a few minutes</a:t>
              </a:r>
            </a:p>
            <a:p>
              <a:pPr>
                <a:lnSpc>
                  <a:spcPts val="3000"/>
                </a:lnSpc>
                <a:spcBef>
                  <a:spcPts val="100"/>
                </a:spcBef>
                <a:tabLst>
                  <a:tab pos="1155700" algn="l"/>
                </a:tabLst>
                <a:defRPr sz="2400">
                  <a:solidFill>
                    <a:srgbClr val="005493"/>
                  </a:solidFill>
                </a:defRPr>
              </a:pPr>
              <a:r>
                <a:t>Hmmm. Why is that?</a:t>
              </a:r>
            </a:p>
          </p:txBody>
        </p:sp>
        <p:sp>
          <p:nvSpPr>
            <p:cNvPr id="1081" name="Line"/>
            <p:cNvSpPr/>
            <p:nvPr/>
          </p:nvSpPr>
          <p:spPr>
            <a:xfrm flipV="1">
              <a:off x="0" y="422688"/>
              <a:ext cx="2326812" cy="196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grpSp>
        <p:nvGrpSpPr>
          <p:cNvPr id="1085" name="Group"/>
          <p:cNvGrpSpPr/>
          <p:nvPr/>
        </p:nvGrpSpPr>
        <p:grpSpPr>
          <a:xfrm>
            <a:off x="14956234" y="11192172"/>
            <a:ext cx="7288284" cy="1088728"/>
            <a:chOff x="0" y="0"/>
            <a:chExt cx="7288283" cy="1088727"/>
          </a:xfrm>
        </p:grpSpPr>
        <p:sp>
          <p:nvSpPr>
            <p:cNvPr id="1083" name="Is something wrong with my computer?"/>
            <p:cNvSpPr txBox="1"/>
            <p:nvPr/>
          </p:nvSpPr>
          <p:spPr>
            <a:xfrm>
              <a:off x="1237576" y="529927"/>
              <a:ext cx="6050708"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numCol="1" anchor="t">
              <a:spAutoFit/>
            </a:bodyPr>
            <a:lstStyle>
              <a:lvl1pPr>
                <a:lnSpc>
                  <a:spcPts val="3000"/>
                </a:lnSpc>
                <a:spcBef>
                  <a:spcPts val="100"/>
                </a:spcBef>
                <a:tabLst>
                  <a:tab pos="1155700" algn="l"/>
                </a:tabLst>
                <a:defRPr sz="2400">
                  <a:solidFill>
                    <a:srgbClr val="005493"/>
                  </a:solidFill>
                </a:defRPr>
              </a:lvl1pPr>
            </a:lstStyle>
            <a:p>
              <a:r>
                <a:t>Is something wrong with my computer?</a:t>
              </a:r>
            </a:p>
          </p:txBody>
        </p:sp>
        <p:sp>
          <p:nvSpPr>
            <p:cNvPr id="1084" name="Line"/>
            <p:cNvSpPr/>
            <p:nvPr/>
          </p:nvSpPr>
          <p:spPr>
            <a:xfrm>
              <a:off x="0" y="0"/>
              <a:ext cx="1153518" cy="705644"/>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79">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079">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07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079">
                                            <p:txEl>
                                              <p:pRg st="2" end="2"/>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07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079">
                                            <p:txEl>
                                              <p:pRg st="4" end="4"/>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1079">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1079">
                                            <p:txEl>
                                              <p:pRg st="6" end="6"/>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1079">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1079">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1079">
                                            <p:txEl>
                                              <p:pRg st="9" end="9"/>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10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1079">
                                            <p:txEl>
                                              <p:pRg st="10" end="1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1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build="p" bldLvl="5" animBg="1" advAuto="0"/>
      <p:bldP spid="1082" grpId="0" animBg="1" advAuto="0"/>
      <p:bldP spid="10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Recursive call tree for Fibonacci numbers"/>
          <p:cNvSpPr txBox="1">
            <a:spLocks noGrp="1"/>
          </p:cNvSpPr>
          <p:nvPr>
            <p:ph type="title"/>
          </p:nvPr>
        </p:nvSpPr>
        <p:spPr>
          <a:prstGeom prst="rect">
            <a:avLst/>
          </a:prstGeom>
        </p:spPr>
        <p:txBody>
          <a:bodyPr/>
          <a:lstStyle/>
          <a:p>
            <a:r>
              <a:t>Recursive call tree for Fibonacci numbers</a:t>
            </a:r>
          </a:p>
        </p:txBody>
      </p:sp>
      <p:sp>
        <p:nvSpPr>
          <p:cNvPr id="10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1089" name="Line"/>
          <p:cNvSpPr/>
          <p:nvPr/>
        </p:nvSpPr>
        <p:spPr>
          <a:xfrm flipH="1">
            <a:off x="11178105" y="4026706"/>
            <a:ext cx="4159189" cy="102829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090" name="Line"/>
          <p:cNvSpPr/>
          <p:nvPr/>
        </p:nvSpPr>
        <p:spPr>
          <a:xfrm>
            <a:off x="12539049" y="8150983"/>
            <a:ext cx="561705" cy="2332062"/>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091" name="Rounded Rectangle"/>
          <p:cNvSpPr/>
          <p:nvPr/>
        </p:nvSpPr>
        <p:spPr>
          <a:xfrm>
            <a:off x="12773242" y="10262472"/>
            <a:ext cx="751767" cy="751767"/>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092" name="Line"/>
          <p:cNvSpPr/>
          <p:nvPr/>
        </p:nvSpPr>
        <p:spPr>
          <a:xfrm flipH="1">
            <a:off x="11992106" y="8203187"/>
            <a:ext cx="536337" cy="11289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093" name="Rounded Rectangle"/>
          <p:cNvSpPr/>
          <p:nvPr/>
        </p:nvSpPr>
        <p:spPr>
          <a:xfrm>
            <a:off x="11620057" y="9107740"/>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094" name="Line"/>
          <p:cNvSpPr/>
          <p:nvPr/>
        </p:nvSpPr>
        <p:spPr>
          <a:xfrm flipV="1">
            <a:off x="12531622" y="7127744"/>
            <a:ext cx="1228882" cy="10740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095" name="Rounded Rectangle"/>
          <p:cNvSpPr/>
          <p:nvPr/>
        </p:nvSpPr>
        <p:spPr>
          <a:xfrm>
            <a:off x="12152558" y="7897210"/>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096" name="Line"/>
          <p:cNvSpPr/>
          <p:nvPr/>
        </p:nvSpPr>
        <p:spPr>
          <a:xfrm flipH="1" flipV="1">
            <a:off x="13718906" y="7127744"/>
            <a:ext cx="525569" cy="2119240"/>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097" name="Rounded Rectangle"/>
          <p:cNvSpPr/>
          <p:nvPr/>
        </p:nvSpPr>
        <p:spPr>
          <a:xfrm>
            <a:off x="13865083" y="9048925"/>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098" name="1"/>
          <p:cNvSpPr txBox="1"/>
          <p:nvPr/>
        </p:nvSpPr>
        <p:spPr>
          <a:xfrm>
            <a:off x="12385071" y="8025688"/>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099" name="1"/>
          <p:cNvSpPr txBox="1"/>
          <p:nvPr/>
        </p:nvSpPr>
        <p:spPr>
          <a:xfrm>
            <a:off x="11810806" y="9153338"/>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00" name="1"/>
          <p:cNvSpPr txBox="1"/>
          <p:nvPr/>
        </p:nvSpPr>
        <p:spPr>
          <a:xfrm>
            <a:off x="14097430" y="9163780"/>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01" name="Line"/>
          <p:cNvSpPr/>
          <p:nvPr/>
        </p:nvSpPr>
        <p:spPr>
          <a:xfrm>
            <a:off x="11220276" y="5078168"/>
            <a:ext cx="2541942" cy="2052760"/>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02" name="Rounded Rectangle"/>
          <p:cNvSpPr/>
          <p:nvPr/>
        </p:nvSpPr>
        <p:spPr>
          <a:xfrm>
            <a:off x="13389840" y="6778698"/>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03" name="Line"/>
          <p:cNvSpPr/>
          <p:nvPr/>
        </p:nvSpPr>
        <p:spPr>
          <a:xfrm>
            <a:off x="8540067" y="6062741"/>
            <a:ext cx="1121207" cy="2184742"/>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04" name="Line"/>
          <p:cNvSpPr/>
          <p:nvPr/>
        </p:nvSpPr>
        <p:spPr>
          <a:xfrm>
            <a:off x="5016895" y="8148617"/>
            <a:ext cx="561705" cy="2332062"/>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05" name="Rounded Rectangle"/>
          <p:cNvSpPr/>
          <p:nvPr/>
        </p:nvSpPr>
        <p:spPr>
          <a:xfrm>
            <a:off x="5251088" y="10260106"/>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06" name="Line"/>
          <p:cNvSpPr/>
          <p:nvPr/>
        </p:nvSpPr>
        <p:spPr>
          <a:xfrm flipH="1">
            <a:off x="4474605" y="8201800"/>
            <a:ext cx="536336" cy="1128957"/>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07" name="Rounded Rectangle"/>
          <p:cNvSpPr/>
          <p:nvPr/>
        </p:nvSpPr>
        <p:spPr>
          <a:xfrm>
            <a:off x="4102556" y="9106352"/>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08" name="F(1)"/>
          <p:cNvSpPr txBox="1"/>
          <p:nvPr/>
        </p:nvSpPr>
        <p:spPr>
          <a:xfrm>
            <a:off x="3161309" y="9059367"/>
            <a:ext cx="10033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r" defTabSz="1295400">
              <a:lnSpc>
                <a:spcPct val="140000"/>
              </a:lnSpc>
              <a:tabLst/>
              <a:defRPr sz="2700">
                <a:uFill>
                  <a:solidFill>
                    <a:srgbClr val="0433FF"/>
                  </a:solidFill>
                </a:uFill>
                <a:latin typeface="Helvetica"/>
                <a:ea typeface="Helvetica"/>
                <a:cs typeface="Helvetica"/>
                <a:sym typeface="Helvetica"/>
              </a:defRPr>
            </a:lvl1pPr>
          </a:lstStyle>
          <a:p>
            <a:r>
              <a:t>F(1)</a:t>
            </a:r>
          </a:p>
        </p:txBody>
      </p:sp>
      <p:sp>
        <p:nvSpPr>
          <p:cNvPr id="1109" name="Line"/>
          <p:cNvSpPr/>
          <p:nvPr/>
        </p:nvSpPr>
        <p:spPr>
          <a:xfrm flipV="1">
            <a:off x="5014122" y="7130927"/>
            <a:ext cx="1228882" cy="1074057"/>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10" name="Rounded Rectangle"/>
          <p:cNvSpPr/>
          <p:nvPr/>
        </p:nvSpPr>
        <p:spPr>
          <a:xfrm>
            <a:off x="4635057" y="7900393"/>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11" name="F(2)"/>
          <p:cNvSpPr txBox="1"/>
          <p:nvPr/>
        </p:nvSpPr>
        <p:spPr>
          <a:xfrm>
            <a:off x="3620722" y="7795981"/>
            <a:ext cx="10033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r" defTabSz="1295400">
              <a:lnSpc>
                <a:spcPct val="140000"/>
              </a:lnSpc>
              <a:tabLst/>
              <a:defRPr sz="2700">
                <a:uFill>
                  <a:solidFill>
                    <a:srgbClr val="0433FF"/>
                  </a:solidFill>
                </a:uFill>
                <a:latin typeface="Helvetica"/>
                <a:ea typeface="Helvetica"/>
                <a:cs typeface="Helvetica"/>
                <a:sym typeface="Helvetica"/>
              </a:defRPr>
            </a:lvl1pPr>
          </a:lstStyle>
          <a:p>
            <a:r>
              <a:t>F(2)</a:t>
            </a:r>
          </a:p>
        </p:txBody>
      </p:sp>
      <p:sp>
        <p:nvSpPr>
          <p:cNvPr id="1112" name="Line"/>
          <p:cNvSpPr/>
          <p:nvPr/>
        </p:nvSpPr>
        <p:spPr>
          <a:xfrm flipH="1">
            <a:off x="9083011" y="8203187"/>
            <a:ext cx="536336" cy="11289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13" name="Rounded Rectangle"/>
          <p:cNvSpPr/>
          <p:nvPr/>
        </p:nvSpPr>
        <p:spPr>
          <a:xfrm>
            <a:off x="8696686" y="9111573"/>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14" name="Line"/>
          <p:cNvSpPr/>
          <p:nvPr/>
        </p:nvSpPr>
        <p:spPr>
          <a:xfrm>
            <a:off x="9647652" y="8155061"/>
            <a:ext cx="539354" cy="2327006"/>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15" name="Rounded Rectangle"/>
          <p:cNvSpPr/>
          <p:nvPr/>
        </p:nvSpPr>
        <p:spPr>
          <a:xfrm>
            <a:off x="9845219" y="10260106"/>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16" name="Line"/>
          <p:cNvSpPr/>
          <p:nvPr/>
        </p:nvSpPr>
        <p:spPr>
          <a:xfrm flipH="1" flipV="1">
            <a:off x="6201238" y="7127744"/>
            <a:ext cx="525569" cy="2119240"/>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17" name="Rounded Rectangle"/>
          <p:cNvSpPr/>
          <p:nvPr/>
        </p:nvSpPr>
        <p:spPr>
          <a:xfrm>
            <a:off x="6347416" y="9048925"/>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18" name="Rounded Rectangle"/>
          <p:cNvSpPr/>
          <p:nvPr/>
        </p:nvSpPr>
        <p:spPr>
          <a:xfrm>
            <a:off x="9229187" y="7900393"/>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19" name="Line"/>
          <p:cNvSpPr/>
          <p:nvPr/>
        </p:nvSpPr>
        <p:spPr>
          <a:xfrm flipH="1">
            <a:off x="6244717" y="6067228"/>
            <a:ext cx="2313705" cy="1068186"/>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grpSp>
        <p:nvGrpSpPr>
          <p:cNvPr id="1122" name="Group"/>
          <p:cNvGrpSpPr/>
          <p:nvPr/>
        </p:nvGrpSpPr>
        <p:grpSpPr>
          <a:xfrm>
            <a:off x="4733966" y="6845831"/>
            <a:ext cx="1869259" cy="772650"/>
            <a:chOff x="0" y="0"/>
            <a:chExt cx="1869257" cy="772648"/>
          </a:xfrm>
        </p:grpSpPr>
        <p:sp>
          <p:nvSpPr>
            <p:cNvPr id="1120" name="Rounded Rectangle"/>
            <p:cNvSpPr/>
            <p:nvPr/>
          </p:nvSpPr>
          <p:spPr>
            <a:xfrm>
              <a:off x="1117490" y="20882"/>
              <a:ext cx="751768" cy="751767"/>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1121" name="F(3)"/>
            <p:cNvSpPr txBox="1"/>
            <p:nvPr/>
          </p:nvSpPr>
          <p:spPr>
            <a:xfrm>
              <a:off x="0" y="0"/>
              <a:ext cx="1181100" cy="419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marL="7224" marR="7224" algn="r" defTabSz="1295400">
                <a:lnSpc>
                  <a:spcPct val="140000"/>
                </a:lnSpc>
                <a:tabLst/>
                <a:defRPr sz="2700">
                  <a:uFill>
                    <a:solidFill>
                      <a:srgbClr val="0433FF"/>
                    </a:solidFill>
                  </a:uFill>
                  <a:latin typeface="Helvetica"/>
                  <a:ea typeface="Helvetica"/>
                  <a:cs typeface="Helvetica"/>
                  <a:sym typeface="Helvetica"/>
                </a:defRPr>
              </a:lvl1pPr>
            </a:lstStyle>
            <a:p>
              <a:r>
                <a:t>F(3)</a:t>
              </a:r>
            </a:p>
          </p:txBody>
        </p:sp>
      </p:grpSp>
      <p:sp>
        <p:nvSpPr>
          <p:cNvPr id="1123" name="2"/>
          <p:cNvSpPr txBox="1"/>
          <p:nvPr/>
        </p:nvSpPr>
        <p:spPr>
          <a:xfrm>
            <a:off x="6085382" y="6981567"/>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2</a:t>
            </a:r>
          </a:p>
        </p:txBody>
      </p:sp>
      <p:sp>
        <p:nvSpPr>
          <p:cNvPr id="1124" name="1"/>
          <p:cNvSpPr txBox="1"/>
          <p:nvPr/>
        </p:nvSpPr>
        <p:spPr>
          <a:xfrm>
            <a:off x="4863594" y="8025688"/>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25" name="1"/>
          <p:cNvSpPr txBox="1"/>
          <p:nvPr/>
        </p:nvSpPr>
        <p:spPr>
          <a:xfrm>
            <a:off x="4293139" y="9153338"/>
            <a:ext cx="347869"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26" name="0"/>
          <p:cNvSpPr txBox="1"/>
          <p:nvPr/>
        </p:nvSpPr>
        <p:spPr>
          <a:xfrm>
            <a:off x="5452112" y="10369738"/>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0</a:t>
            </a:r>
          </a:p>
        </p:txBody>
      </p:sp>
      <p:sp>
        <p:nvSpPr>
          <p:cNvPr id="1127" name="1"/>
          <p:cNvSpPr txBox="1"/>
          <p:nvPr/>
        </p:nvSpPr>
        <p:spPr>
          <a:xfrm>
            <a:off x="6575952" y="9163780"/>
            <a:ext cx="347869"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28" name="Line"/>
          <p:cNvSpPr/>
          <p:nvPr/>
        </p:nvSpPr>
        <p:spPr>
          <a:xfrm flipH="1">
            <a:off x="8581832" y="5076618"/>
            <a:ext cx="2630777" cy="1029763"/>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29" name="Rounded Rectangle"/>
          <p:cNvSpPr/>
          <p:nvPr/>
        </p:nvSpPr>
        <p:spPr>
          <a:xfrm>
            <a:off x="8106757" y="5812152"/>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30" name="F(4)"/>
          <p:cNvSpPr txBox="1"/>
          <p:nvPr/>
        </p:nvSpPr>
        <p:spPr>
          <a:xfrm>
            <a:off x="7170732" y="5707740"/>
            <a:ext cx="10033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r" defTabSz="1295400">
              <a:lnSpc>
                <a:spcPct val="140000"/>
              </a:lnSpc>
              <a:tabLst/>
              <a:defRPr sz="2700">
                <a:uFill>
                  <a:solidFill>
                    <a:srgbClr val="0433FF"/>
                  </a:solidFill>
                </a:uFill>
                <a:latin typeface="Helvetica"/>
                <a:ea typeface="Helvetica"/>
                <a:cs typeface="Helvetica"/>
                <a:sym typeface="Helvetica"/>
              </a:defRPr>
            </a:lvl1pPr>
          </a:lstStyle>
          <a:p>
            <a:r>
              <a:t>F(4)</a:t>
            </a:r>
          </a:p>
        </p:txBody>
      </p:sp>
      <p:sp>
        <p:nvSpPr>
          <p:cNvPr id="1131" name="3"/>
          <p:cNvSpPr txBox="1"/>
          <p:nvPr/>
        </p:nvSpPr>
        <p:spPr>
          <a:xfrm>
            <a:off x="8351457" y="5927006"/>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3</a:t>
            </a:r>
          </a:p>
        </p:txBody>
      </p:sp>
      <p:sp>
        <p:nvSpPr>
          <p:cNvPr id="1132" name="Rounded Rectangle"/>
          <p:cNvSpPr/>
          <p:nvPr/>
        </p:nvSpPr>
        <p:spPr>
          <a:xfrm>
            <a:off x="10779705" y="4684502"/>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33" name="F(5)"/>
          <p:cNvSpPr txBox="1"/>
          <p:nvPr/>
        </p:nvSpPr>
        <p:spPr>
          <a:xfrm>
            <a:off x="9718218" y="4663620"/>
            <a:ext cx="10033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F(5)</a:t>
            </a:r>
          </a:p>
        </p:txBody>
      </p:sp>
      <p:sp>
        <p:nvSpPr>
          <p:cNvPr id="1134" name="5"/>
          <p:cNvSpPr txBox="1"/>
          <p:nvPr/>
        </p:nvSpPr>
        <p:spPr>
          <a:xfrm>
            <a:off x="11017407" y="4778473"/>
            <a:ext cx="340982" cy="511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000" b="1">
                <a:uFill>
                  <a:solidFill>
                    <a:srgbClr val="0433FF"/>
                  </a:solidFill>
                </a:uFill>
                <a:latin typeface="Lucida Grande"/>
                <a:ea typeface="Lucida Grande"/>
                <a:cs typeface="Lucida Grande"/>
                <a:sym typeface="Lucida Grande"/>
              </a:defRPr>
            </a:lvl1pPr>
          </a:lstStyle>
          <a:p>
            <a:r>
              <a:t>5</a:t>
            </a:r>
          </a:p>
        </p:txBody>
      </p:sp>
      <p:sp>
        <p:nvSpPr>
          <p:cNvPr id="1135" name="1"/>
          <p:cNvSpPr txBox="1"/>
          <p:nvPr/>
        </p:nvSpPr>
        <p:spPr>
          <a:xfrm>
            <a:off x="8887269" y="9189882"/>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36" name="0"/>
          <p:cNvSpPr txBox="1"/>
          <p:nvPr/>
        </p:nvSpPr>
        <p:spPr>
          <a:xfrm>
            <a:off x="10046243" y="10380179"/>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0</a:t>
            </a:r>
          </a:p>
        </p:txBody>
      </p:sp>
      <p:sp>
        <p:nvSpPr>
          <p:cNvPr id="1137" name="1"/>
          <p:cNvSpPr txBox="1"/>
          <p:nvPr/>
        </p:nvSpPr>
        <p:spPr>
          <a:xfrm>
            <a:off x="9457725" y="8015247"/>
            <a:ext cx="347869"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38" name="F(0)"/>
          <p:cNvSpPr txBox="1"/>
          <p:nvPr/>
        </p:nvSpPr>
        <p:spPr>
          <a:xfrm>
            <a:off x="4205262" y="10280988"/>
            <a:ext cx="100330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r" defTabSz="1295400">
              <a:lnSpc>
                <a:spcPct val="140000"/>
              </a:lnSpc>
              <a:tabLst/>
              <a:defRPr sz="2700">
                <a:uFill>
                  <a:solidFill>
                    <a:srgbClr val="0433FF"/>
                  </a:solidFill>
                </a:uFill>
                <a:latin typeface="Helvetica"/>
                <a:ea typeface="Helvetica"/>
                <a:cs typeface="Helvetica"/>
                <a:sym typeface="Helvetica"/>
              </a:defRPr>
            </a:lvl1pPr>
          </a:lstStyle>
          <a:p>
            <a:r>
              <a:t>F(0)</a:t>
            </a:r>
          </a:p>
        </p:txBody>
      </p:sp>
      <p:sp>
        <p:nvSpPr>
          <p:cNvPr id="1139" name="2"/>
          <p:cNvSpPr txBox="1"/>
          <p:nvPr/>
        </p:nvSpPr>
        <p:spPr>
          <a:xfrm>
            <a:off x="13610138" y="6877155"/>
            <a:ext cx="340982" cy="511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000" b="1">
                <a:uFill>
                  <a:solidFill>
                    <a:srgbClr val="0433FF"/>
                  </a:solidFill>
                </a:uFill>
                <a:latin typeface="Lucida Grande"/>
                <a:ea typeface="Lucida Grande"/>
                <a:cs typeface="Lucida Grande"/>
                <a:sym typeface="Lucida Grande"/>
              </a:defRPr>
            </a:lvl1pPr>
          </a:lstStyle>
          <a:p>
            <a:r>
              <a:t>2</a:t>
            </a:r>
          </a:p>
        </p:txBody>
      </p:sp>
      <p:sp>
        <p:nvSpPr>
          <p:cNvPr id="1140" name="0"/>
          <p:cNvSpPr txBox="1"/>
          <p:nvPr/>
        </p:nvSpPr>
        <p:spPr>
          <a:xfrm>
            <a:off x="12969781" y="10374958"/>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0</a:t>
            </a:r>
          </a:p>
        </p:txBody>
      </p:sp>
      <p:sp>
        <p:nvSpPr>
          <p:cNvPr id="1141" name="Line"/>
          <p:cNvSpPr/>
          <p:nvPr/>
        </p:nvSpPr>
        <p:spPr>
          <a:xfrm>
            <a:off x="20129805" y="6062741"/>
            <a:ext cx="1121207" cy="2184742"/>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42" name="Line"/>
          <p:cNvSpPr/>
          <p:nvPr/>
        </p:nvSpPr>
        <p:spPr>
          <a:xfrm>
            <a:off x="16611119" y="8150983"/>
            <a:ext cx="561705" cy="2332062"/>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43" name="Rounded Rectangle"/>
          <p:cNvSpPr/>
          <p:nvPr/>
        </p:nvSpPr>
        <p:spPr>
          <a:xfrm>
            <a:off x="16845311" y="10262472"/>
            <a:ext cx="751767" cy="751767"/>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44" name="Line"/>
          <p:cNvSpPr/>
          <p:nvPr/>
        </p:nvSpPr>
        <p:spPr>
          <a:xfrm flipH="1">
            <a:off x="16064176" y="8203187"/>
            <a:ext cx="536336" cy="11289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45" name="Rounded Rectangle"/>
          <p:cNvSpPr/>
          <p:nvPr/>
        </p:nvSpPr>
        <p:spPr>
          <a:xfrm>
            <a:off x="15692127" y="9107740"/>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46" name="Line"/>
          <p:cNvSpPr/>
          <p:nvPr/>
        </p:nvSpPr>
        <p:spPr>
          <a:xfrm flipV="1">
            <a:off x="16603691" y="7127744"/>
            <a:ext cx="1228882" cy="10740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47" name="Rounded Rectangle"/>
          <p:cNvSpPr/>
          <p:nvPr/>
        </p:nvSpPr>
        <p:spPr>
          <a:xfrm>
            <a:off x="16224628" y="7897210"/>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48" name="Line"/>
          <p:cNvSpPr/>
          <p:nvPr/>
        </p:nvSpPr>
        <p:spPr>
          <a:xfrm flipH="1">
            <a:off x="20672749" y="8203187"/>
            <a:ext cx="536336" cy="1128958"/>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49" name="Rounded Rectangle"/>
          <p:cNvSpPr/>
          <p:nvPr/>
        </p:nvSpPr>
        <p:spPr>
          <a:xfrm>
            <a:off x="20286422" y="9111573"/>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50" name="Line"/>
          <p:cNvSpPr/>
          <p:nvPr/>
        </p:nvSpPr>
        <p:spPr>
          <a:xfrm>
            <a:off x="21236571" y="8150983"/>
            <a:ext cx="539355" cy="2327005"/>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51" name="Rounded Rectangle"/>
          <p:cNvSpPr/>
          <p:nvPr/>
        </p:nvSpPr>
        <p:spPr>
          <a:xfrm>
            <a:off x="21434142" y="10256027"/>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52" name="Line"/>
          <p:cNvSpPr/>
          <p:nvPr/>
        </p:nvSpPr>
        <p:spPr>
          <a:xfrm flipH="1" flipV="1">
            <a:off x="17790977" y="7127744"/>
            <a:ext cx="525569" cy="2119240"/>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53" name="Rounded Rectangle"/>
          <p:cNvSpPr/>
          <p:nvPr/>
        </p:nvSpPr>
        <p:spPr>
          <a:xfrm>
            <a:off x="17937153" y="9048925"/>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54" name="Rounded Rectangle"/>
          <p:cNvSpPr/>
          <p:nvPr/>
        </p:nvSpPr>
        <p:spPr>
          <a:xfrm>
            <a:off x="20818924" y="7900393"/>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55" name="Line"/>
          <p:cNvSpPr/>
          <p:nvPr/>
        </p:nvSpPr>
        <p:spPr>
          <a:xfrm flipH="1">
            <a:off x="17834286" y="6062741"/>
            <a:ext cx="2313706" cy="1068187"/>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56" name="Rounded Rectangle"/>
          <p:cNvSpPr/>
          <p:nvPr/>
        </p:nvSpPr>
        <p:spPr>
          <a:xfrm>
            <a:off x="17441029" y="6862228"/>
            <a:ext cx="751768"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57" name="2"/>
          <p:cNvSpPr txBox="1"/>
          <p:nvPr/>
        </p:nvSpPr>
        <p:spPr>
          <a:xfrm>
            <a:off x="17678762" y="6981567"/>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2</a:t>
            </a:r>
          </a:p>
        </p:txBody>
      </p:sp>
      <p:sp>
        <p:nvSpPr>
          <p:cNvPr id="1158" name="1"/>
          <p:cNvSpPr txBox="1"/>
          <p:nvPr/>
        </p:nvSpPr>
        <p:spPr>
          <a:xfrm>
            <a:off x="16457144" y="8025688"/>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59" name="1"/>
          <p:cNvSpPr txBox="1"/>
          <p:nvPr/>
        </p:nvSpPr>
        <p:spPr>
          <a:xfrm>
            <a:off x="15882877" y="9153338"/>
            <a:ext cx="347869"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60" name="0"/>
          <p:cNvSpPr txBox="1"/>
          <p:nvPr/>
        </p:nvSpPr>
        <p:spPr>
          <a:xfrm>
            <a:off x="17041851" y="10374958"/>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0</a:t>
            </a:r>
          </a:p>
        </p:txBody>
      </p:sp>
      <p:sp>
        <p:nvSpPr>
          <p:cNvPr id="1161" name="1"/>
          <p:cNvSpPr txBox="1"/>
          <p:nvPr/>
        </p:nvSpPr>
        <p:spPr>
          <a:xfrm>
            <a:off x="18169501" y="9163780"/>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62" name="Line"/>
          <p:cNvSpPr/>
          <p:nvPr/>
        </p:nvSpPr>
        <p:spPr>
          <a:xfrm>
            <a:off x="15338925" y="4021486"/>
            <a:ext cx="4832480" cy="2089544"/>
          </a:xfrm>
          <a:prstGeom prst="line">
            <a:avLst/>
          </a:prstGeom>
          <a:ln w="76200">
            <a:solidFill>
              <a:srgbClr val="000000"/>
            </a:solidFill>
            <a:miter lim="400000"/>
          </a:ln>
        </p:spPr>
        <p:txBody>
          <a:bodyPr lIns="0" tIns="0" rIns="0" bIns="0"/>
          <a:lstStyle/>
          <a:p>
            <a:pPr algn="l" defTabSz="457200">
              <a:lnSpc>
                <a:spcPct val="100000"/>
              </a:lnSpc>
              <a:tabLst/>
              <a:defRPr sz="1200">
                <a:latin typeface="Helvetica"/>
                <a:ea typeface="Helvetica"/>
                <a:cs typeface="Helvetica"/>
                <a:sym typeface="Helvetica"/>
              </a:defRPr>
            </a:pPr>
            <a:endParaRPr/>
          </a:p>
        </p:txBody>
      </p:sp>
      <p:sp>
        <p:nvSpPr>
          <p:cNvPr id="1163" name="Rounded Rectangle"/>
          <p:cNvSpPr/>
          <p:nvPr/>
        </p:nvSpPr>
        <p:spPr>
          <a:xfrm>
            <a:off x="19696331" y="5816802"/>
            <a:ext cx="751767" cy="751768"/>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64" name="3"/>
          <p:cNvSpPr txBox="1"/>
          <p:nvPr/>
        </p:nvSpPr>
        <p:spPr>
          <a:xfrm>
            <a:off x="19944506" y="5927006"/>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3</a:t>
            </a:r>
          </a:p>
        </p:txBody>
      </p:sp>
      <p:sp>
        <p:nvSpPr>
          <p:cNvPr id="1165" name="1"/>
          <p:cNvSpPr txBox="1"/>
          <p:nvPr/>
        </p:nvSpPr>
        <p:spPr>
          <a:xfrm>
            <a:off x="20477007" y="9195103"/>
            <a:ext cx="347870" cy="532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66" name="0"/>
          <p:cNvSpPr txBox="1"/>
          <p:nvPr/>
        </p:nvSpPr>
        <p:spPr>
          <a:xfrm>
            <a:off x="21635980" y="10385400"/>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0</a:t>
            </a:r>
          </a:p>
        </p:txBody>
      </p:sp>
      <p:sp>
        <p:nvSpPr>
          <p:cNvPr id="1167" name="1"/>
          <p:cNvSpPr txBox="1"/>
          <p:nvPr/>
        </p:nvSpPr>
        <p:spPr>
          <a:xfrm>
            <a:off x="21051273" y="8015247"/>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1</a:t>
            </a:r>
          </a:p>
        </p:txBody>
      </p:sp>
      <p:sp>
        <p:nvSpPr>
          <p:cNvPr id="1168" name="Rounded Rectangle"/>
          <p:cNvSpPr/>
          <p:nvPr/>
        </p:nvSpPr>
        <p:spPr>
          <a:xfrm>
            <a:off x="14888322" y="3723912"/>
            <a:ext cx="751767" cy="751767"/>
          </a:xfrm>
          <a:prstGeom prst="roundRect">
            <a:avLst>
              <a:gd name="adj" fmla="val 50000"/>
            </a:avLst>
          </a:prstGeom>
          <a:solidFill>
            <a:srgbClr val="FFFFFF"/>
          </a:solidFill>
          <a:ln w="25400">
            <a:solidFill>
              <a:srgbClr val="000000"/>
            </a:solidFill>
            <a:miter lim="400000"/>
          </a:ln>
        </p:spPr>
        <p:txBody>
          <a:bodyPr lIns="304800" tIns="304800" rIns="304800" bIns="304800" anchor="ctr"/>
          <a:lstStyle/>
          <a:p>
            <a:pPr algn="l">
              <a:lnSpc>
                <a:spcPts val="3300"/>
              </a:lnSpc>
              <a:defRPr sz="2100">
                <a:latin typeface="Helvetica"/>
                <a:ea typeface="Helvetica"/>
                <a:cs typeface="Helvetica"/>
                <a:sym typeface="Helvetica"/>
              </a:defRPr>
            </a:pPr>
            <a:endParaRPr/>
          </a:p>
        </p:txBody>
      </p:sp>
      <p:sp>
        <p:nvSpPr>
          <p:cNvPr id="1169" name="8"/>
          <p:cNvSpPr txBox="1"/>
          <p:nvPr/>
        </p:nvSpPr>
        <p:spPr>
          <a:xfrm>
            <a:off x="15141553" y="3838765"/>
            <a:ext cx="347870" cy="532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defTabSz="1295400">
              <a:lnSpc>
                <a:spcPct val="140000"/>
              </a:lnSpc>
              <a:tabLst/>
              <a:defRPr sz="3100" b="1">
                <a:uFill>
                  <a:solidFill>
                    <a:srgbClr val="0433FF"/>
                  </a:solidFill>
                </a:uFill>
                <a:latin typeface="Lucida Grande"/>
                <a:ea typeface="Lucida Grande"/>
                <a:cs typeface="Lucida Grande"/>
                <a:sym typeface="Lucida Grande"/>
              </a:defRPr>
            </a:lvl1pPr>
          </a:lstStyle>
          <a:p>
            <a:r>
              <a:t>8</a:t>
            </a:r>
          </a:p>
        </p:txBody>
      </p:sp>
      <p:sp>
        <p:nvSpPr>
          <p:cNvPr id="1170" name="F(6)"/>
          <p:cNvSpPr txBox="1"/>
          <p:nvPr/>
        </p:nvSpPr>
        <p:spPr>
          <a:xfrm>
            <a:off x="13894702" y="3619500"/>
            <a:ext cx="1003301" cy="520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7224" marR="7224" algn="l" defTabSz="1295400">
              <a:lnSpc>
                <a:spcPct val="140000"/>
              </a:lnSpc>
              <a:tabLst/>
              <a:defRPr sz="2700">
                <a:uFill>
                  <a:solidFill>
                    <a:srgbClr val="0433FF"/>
                  </a:solidFill>
                </a:uFill>
                <a:latin typeface="Helvetica"/>
                <a:ea typeface="Helvetica"/>
                <a:cs typeface="Helvetica"/>
                <a:sym typeface="Helvetica"/>
              </a:defRPr>
            </a:lvl1pPr>
          </a:lstStyle>
          <a:p>
            <a:r>
              <a:t>F(6)</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ABEE-9586-A14E-B31F-90FA7E26D15C}"/>
              </a:ext>
            </a:extLst>
          </p:cNvPr>
          <p:cNvSpPr>
            <a:spLocks noGrp="1"/>
          </p:cNvSpPr>
          <p:nvPr>
            <p:ph type="title"/>
          </p:nvPr>
        </p:nvSpPr>
        <p:spPr/>
        <p:txBody>
          <a:bodyPr/>
          <a:lstStyle/>
          <a:p>
            <a:r>
              <a:rPr lang="en-US" dirty="0"/>
              <a:t>Practice: What is printed?</a:t>
            </a:r>
          </a:p>
        </p:txBody>
      </p:sp>
      <p:sp>
        <p:nvSpPr>
          <p:cNvPr id="3" name="Text Placeholder 2">
            <a:extLst>
              <a:ext uri="{FF2B5EF4-FFF2-40B4-BE49-F238E27FC236}">
                <a16:creationId xmlns:a16="http://schemas.microsoft.com/office/drawing/2014/main" id="{9F1FB313-850A-E649-B532-E4A2E82F4D89}"/>
              </a:ext>
            </a:extLst>
          </p:cNvPr>
          <p:cNvSpPr>
            <a:spLocks noGrp="1"/>
          </p:cNvSpPr>
          <p:nvPr>
            <p:ph type="body" sz="half" idx="1"/>
          </p:nvPr>
        </p:nvSpPr>
        <p:spPr>
          <a:xfrm>
            <a:off x="1270000" y="1778000"/>
            <a:ext cx="13504779" cy="7317874"/>
          </a:xfrm>
        </p:spPr>
        <p:txBody>
          <a:bodyPr/>
          <a:lstStyle/>
          <a:p>
            <a:r>
              <a:rPr lang="en-US" dirty="0">
                <a:latin typeface="Lucida Sans Typewriter" panose="020B0509030504030204" pitchFamily="49" charset="77"/>
              </a:rPr>
              <a:t>public static void </a:t>
            </a:r>
            <a:r>
              <a:rPr lang="en-US" dirty="0" err="1">
                <a:latin typeface="Lucida Sans Typewriter" panose="020B0509030504030204" pitchFamily="49" charset="77"/>
              </a:rPr>
              <a:t>mysteryXY</a:t>
            </a:r>
            <a:r>
              <a:rPr lang="en-US" dirty="0">
                <a:latin typeface="Lucida Sans Typewriter" panose="020B0509030504030204" pitchFamily="49" charset="77"/>
              </a:rPr>
              <a:t>(int x, int y) {</a:t>
            </a:r>
          </a:p>
          <a:p>
            <a:r>
              <a:rPr lang="en-US" dirty="0">
                <a:latin typeface="Lucida Sans Typewriter" panose="020B0509030504030204" pitchFamily="49" charset="77"/>
              </a:rPr>
              <a:t>	if (y == 1) {</a:t>
            </a:r>
          </a:p>
          <a:p>
            <a:r>
              <a:rPr lang="en-US" dirty="0">
                <a:latin typeface="Lucida Sans Typewriter" panose="020B0509030504030204" pitchFamily="49" charset="77"/>
              </a:rPr>
              <a:t>			</a:t>
            </a:r>
            <a:r>
              <a:rPr lang="en-US" dirty="0" err="1">
                <a:latin typeface="Lucida Sans Typewriter" panose="020B0509030504030204" pitchFamily="49" charset="77"/>
              </a:rPr>
              <a:t>System.out.print</a:t>
            </a:r>
            <a:r>
              <a:rPr lang="en-US" dirty="0">
                <a:latin typeface="Lucida Sans Typewriter" panose="020B0509030504030204" pitchFamily="49" charset="77"/>
              </a:rPr>
              <a:t>(x);</a:t>
            </a:r>
          </a:p>
          <a:p>
            <a:r>
              <a:rPr lang="en-US" dirty="0">
                <a:latin typeface="Lucida Sans Typewriter" panose="020B0509030504030204" pitchFamily="49" charset="77"/>
              </a:rPr>
              <a:t>	} else {</a:t>
            </a:r>
          </a:p>
          <a:p>
            <a:r>
              <a:rPr lang="en-US" dirty="0">
                <a:latin typeface="Lucida Sans Typewriter" panose="020B0509030504030204" pitchFamily="49" charset="77"/>
              </a:rPr>
              <a:t>			</a:t>
            </a:r>
            <a:r>
              <a:rPr lang="en-US" dirty="0" err="1">
                <a:latin typeface="Lucida Sans Typewriter" panose="020B0509030504030204" pitchFamily="49" charset="77"/>
              </a:rPr>
              <a:t>System.out.print</a:t>
            </a:r>
            <a:r>
              <a:rPr lang="en-US" dirty="0">
                <a:latin typeface="Lucida Sans Typewriter" panose="020B0509030504030204" pitchFamily="49" charset="77"/>
              </a:rPr>
              <a:t>(x * y + ", ");</a:t>
            </a:r>
          </a:p>
          <a:p>
            <a:r>
              <a:rPr lang="en-US" dirty="0">
                <a:latin typeface="Lucida Sans Typewriter" panose="020B0509030504030204" pitchFamily="49" charset="77"/>
              </a:rPr>
              <a:t>			</a:t>
            </a:r>
            <a:r>
              <a:rPr lang="en-US" dirty="0" err="1">
                <a:latin typeface="Lucida Sans Typewriter" panose="020B0509030504030204" pitchFamily="49" charset="77"/>
              </a:rPr>
              <a:t>mysteryXY</a:t>
            </a:r>
            <a:r>
              <a:rPr lang="en-US" dirty="0">
                <a:latin typeface="Lucida Sans Typewriter" panose="020B0509030504030204" pitchFamily="49" charset="77"/>
              </a:rPr>
              <a:t>(x, y -1);</a:t>
            </a:r>
          </a:p>
          <a:p>
            <a:r>
              <a:rPr lang="en-US" dirty="0">
                <a:latin typeface="Lucida Sans Typewriter" panose="020B0509030504030204" pitchFamily="49" charset="77"/>
              </a:rPr>
              <a:t>			</a:t>
            </a:r>
            <a:r>
              <a:rPr lang="en-US" dirty="0" err="1">
                <a:latin typeface="Lucida Sans Typewriter" panose="020B0509030504030204" pitchFamily="49" charset="77"/>
              </a:rPr>
              <a:t>System.out.print</a:t>
            </a:r>
            <a:r>
              <a:rPr lang="en-US" dirty="0">
                <a:latin typeface="Lucida Sans Typewriter" panose="020B0509030504030204" pitchFamily="49" charset="77"/>
              </a:rPr>
              <a:t>(", " + x * y);</a:t>
            </a:r>
          </a:p>
          <a:p>
            <a:r>
              <a:rPr lang="en-US" dirty="0">
                <a:latin typeface="Lucida Sans Typewriter" panose="020B0509030504030204" pitchFamily="49" charset="77"/>
              </a:rPr>
              <a:t>	}</a:t>
            </a:r>
          </a:p>
          <a:p>
            <a:r>
              <a:rPr lang="en-US" dirty="0">
                <a:latin typeface="Lucida Sans Typewriter" panose="020B0509030504030204" pitchFamily="49" charset="77"/>
              </a:rPr>
              <a:t>}</a:t>
            </a:r>
          </a:p>
        </p:txBody>
      </p:sp>
      <p:sp>
        <p:nvSpPr>
          <p:cNvPr id="4" name="Rectangle 3">
            <a:extLst>
              <a:ext uri="{FF2B5EF4-FFF2-40B4-BE49-F238E27FC236}">
                <a16:creationId xmlns:a16="http://schemas.microsoft.com/office/drawing/2014/main" id="{BC4A7844-0D59-CB4A-9847-E1828C2421A0}"/>
              </a:ext>
            </a:extLst>
          </p:cNvPr>
          <p:cNvSpPr/>
          <p:nvPr/>
        </p:nvSpPr>
        <p:spPr>
          <a:xfrm>
            <a:off x="15865641" y="2370061"/>
            <a:ext cx="7042485" cy="7287957"/>
          </a:xfrm>
          <a:prstGeom prst="rect">
            <a:avLst/>
          </a:prstGeom>
        </p:spPr>
        <p:txBody>
          <a:bodyPr wrap="square">
            <a:spAutoFit/>
          </a:bodyPr>
          <a:lstStyle/>
          <a:p>
            <a:pPr>
              <a:lnSpc>
                <a:spcPct val="200000"/>
              </a:lnSpc>
            </a:pPr>
            <a:r>
              <a:rPr lang="en-US" sz="4000" dirty="0">
                <a:latin typeface="Arial" panose="020B0604020202020204" pitchFamily="34" charset="0"/>
              </a:rPr>
              <a:t>1. </a:t>
            </a:r>
            <a:r>
              <a:rPr lang="en-US" sz="4000" dirty="0" err="1">
                <a:latin typeface="Arial" panose="020B0604020202020204" pitchFamily="34" charset="0"/>
              </a:rPr>
              <a:t>mysteryXY</a:t>
            </a:r>
            <a:r>
              <a:rPr lang="en-US" sz="4000" dirty="0">
                <a:latin typeface="Arial" panose="020B0604020202020204" pitchFamily="34" charset="0"/>
              </a:rPr>
              <a:t>(4, 1)</a:t>
            </a:r>
          </a:p>
          <a:p>
            <a:pPr>
              <a:lnSpc>
                <a:spcPct val="200000"/>
              </a:lnSpc>
            </a:pPr>
            <a:r>
              <a:rPr lang="en-US" sz="4000" dirty="0">
                <a:latin typeface="Arial" panose="020B0604020202020204" pitchFamily="34" charset="0"/>
              </a:rPr>
              <a:t>2. </a:t>
            </a:r>
            <a:r>
              <a:rPr lang="en-US" sz="4000" dirty="0" err="1">
                <a:latin typeface="Arial" panose="020B0604020202020204" pitchFamily="34" charset="0"/>
              </a:rPr>
              <a:t>mysteryXY</a:t>
            </a:r>
            <a:r>
              <a:rPr lang="en-US" sz="4000" dirty="0">
                <a:latin typeface="Arial" panose="020B0604020202020204" pitchFamily="34" charset="0"/>
              </a:rPr>
              <a:t>(4, 2)</a:t>
            </a:r>
          </a:p>
          <a:p>
            <a:pPr>
              <a:lnSpc>
                <a:spcPct val="200000"/>
              </a:lnSpc>
            </a:pPr>
            <a:r>
              <a:rPr lang="en-US" sz="4000" dirty="0">
                <a:latin typeface="Arial" panose="020B0604020202020204" pitchFamily="34" charset="0"/>
              </a:rPr>
              <a:t>3. </a:t>
            </a:r>
            <a:r>
              <a:rPr lang="en-US" sz="4000" dirty="0" err="1">
                <a:latin typeface="Arial" panose="020B0604020202020204" pitchFamily="34" charset="0"/>
              </a:rPr>
              <a:t>mysteryXY</a:t>
            </a:r>
            <a:r>
              <a:rPr lang="en-US" sz="4000" dirty="0">
                <a:latin typeface="Arial" panose="020B0604020202020204" pitchFamily="34" charset="0"/>
              </a:rPr>
              <a:t>(4, 3)</a:t>
            </a:r>
          </a:p>
          <a:p>
            <a:pPr>
              <a:lnSpc>
                <a:spcPct val="200000"/>
              </a:lnSpc>
            </a:pPr>
            <a:r>
              <a:rPr lang="en-US" sz="4000" dirty="0">
                <a:latin typeface="Arial" panose="020B0604020202020204" pitchFamily="34" charset="0"/>
              </a:rPr>
              <a:t>4. </a:t>
            </a:r>
            <a:r>
              <a:rPr lang="en-US" sz="4000" dirty="0" err="1">
                <a:latin typeface="Arial" panose="020B0604020202020204" pitchFamily="34" charset="0"/>
              </a:rPr>
              <a:t>mysteryXY</a:t>
            </a:r>
            <a:r>
              <a:rPr lang="en-US" sz="4000" dirty="0">
                <a:latin typeface="Arial" panose="020B0604020202020204" pitchFamily="34" charset="0"/>
              </a:rPr>
              <a:t>(3, 4)</a:t>
            </a:r>
            <a:endParaRPr lang="en-US" sz="4000" dirty="0"/>
          </a:p>
          <a:p>
            <a:pPr>
              <a:lnSpc>
                <a:spcPct val="200000"/>
              </a:lnSpc>
            </a:pPr>
            <a:br>
              <a:rPr lang="en-US" sz="4000" dirty="0">
                <a:latin typeface="Arial" panose="020B0604020202020204" pitchFamily="34" charset="0"/>
              </a:rPr>
            </a:br>
            <a:endParaRPr lang="en-US" sz="4000" dirty="0">
              <a:latin typeface="Arial" panose="020B0604020202020204" pitchFamily="34" charset="0"/>
            </a:endParaRPr>
          </a:p>
        </p:txBody>
      </p:sp>
    </p:spTree>
    <p:extLst>
      <p:ext uri="{BB962C8B-B14F-4D97-AF65-F5344CB8AC3E}">
        <p14:creationId xmlns:p14="http://schemas.microsoft.com/office/powerpoint/2010/main" val="21443472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BEC-BA8F-F644-88CE-18537E6112A8}"/>
              </a:ext>
            </a:extLst>
          </p:cNvPr>
          <p:cNvSpPr>
            <a:spLocks noGrp="1"/>
          </p:cNvSpPr>
          <p:nvPr>
            <p:ph type="title"/>
          </p:nvPr>
        </p:nvSpPr>
        <p:spPr/>
        <p:txBody>
          <a:bodyPr/>
          <a:lstStyle/>
          <a:p>
            <a:r>
              <a:rPr lang="en-US" dirty="0"/>
              <a:t>Practice: Recursion with Arrays</a:t>
            </a:r>
          </a:p>
        </p:txBody>
      </p:sp>
      <p:sp>
        <p:nvSpPr>
          <p:cNvPr id="3" name="Text Placeholder 2">
            <a:extLst>
              <a:ext uri="{FF2B5EF4-FFF2-40B4-BE49-F238E27FC236}">
                <a16:creationId xmlns:a16="http://schemas.microsoft.com/office/drawing/2014/main" id="{D579829E-4DC8-624F-9682-52BF63E117EC}"/>
              </a:ext>
            </a:extLst>
          </p:cNvPr>
          <p:cNvSpPr>
            <a:spLocks noGrp="1"/>
          </p:cNvSpPr>
          <p:nvPr>
            <p:ph type="body" sz="half" idx="1"/>
          </p:nvPr>
        </p:nvSpPr>
        <p:spPr>
          <a:xfrm>
            <a:off x="1270000" y="1777999"/>
            <a:ext cx="21005800" cy="5633453"/>
          </a:xfrm>
        </p:spPr>
        <p:txBody>
          <a:bodyPr/>
          <a:lstStyle/>
          <a:p>
            <a:r>
              <a:rPr lang="en-US" dirty="0"/>
              <a:t>Recursive Sum</a:t>
            </a:r>
          </a:p>
          <a:p>
            <a:pPr marL="571500" indent="-571500">
              <a:buFont typeface="Arial" panose="020B0604020202020204" pitchFamily="34" charset="0"/>
              <a:buChar char="•"/>
            </a:pPr>
            <a:r>
              <a:rPr lang="en-US" dirty="0"/>
              <a:t>Return the sum of elements in A[0…N-1] using recursion</a:t>
            </a:r>
          </a:p>
          <a:p>
            <a:pPr marL="571500" indent="-571500">
              <a:buFont typeface="Arial" panose="020B0604020202020204" pitchFamily="34" charset="0"/>
              <a:buChar char="•"/>
            </a:pPr>
            <a:endParaRPr lang="en-US" dirty="0"/>
          </a:p>
          <a:p>
            <a:pPr indent="0"/>
            <a:r>
              <a:rPr lang="en-US" dirty="0">
                <a:latin typeface="Lucida Sans Typewriter" panose="020B0509030504030204" pitchFamily="49" charset="77"/>
              </a:rPr>
              <a:t>public static int </a:t>
            </a:r>
            <a:r>
              <a:rPr lang="en-US" dirty="0" err="1">
                <a:latin typeface="Lucida Sans Typewriter" panose="020B0509030504030204" pitchFamily="49" charset="77"/>
              </a:rPr>
              <a:t>findSum</a:t>
            </a:r>
            <a:r>
              <a:rPr lang="en-US" dirty="0">
                <a:latin typeface="Lucida Sans Typewriter" panose="020B0509030504030204" pitchFamily="49" charset="77"/>
              </a:rPr>
              <a:t>(int A[], int n){</a:t>
            </a:r>
          </a:p>
          <a:p>
            <a:pPr indent="0"/>
            <a:r>
              <a:rPr lang="en-US" dirty="0">
                <a:latin typeface="Lucida Sans Typewriter" panose="020B0509030504030204" pitchFamily="49" charset="77"/>
              </a:rPr>
              <a:t>	//your code here</a:t>
            </a:r>
          </a:p>
          <a:p>
            <a:pPr indent="0"/>
            <a:r>
              <a:rPr lang="en-US" dirty="0">
                <a:latin typeface="Lucida Sans Typewriter" panose="020B0509030504030204" pitchFamily="49" charset="77"/>
              </a:rPr>
              <a:t>}</a:t>
            </a:r>
          </a:p>
        </p:txBody>
      </p:sp>
    </p:spTree>
    <p:extLst>
      <p:ext uri="{BB962C8B-B14F-4D97-AF65-F5344CB8AC3E}">
        <p14:creationId xmlns:p14="http://schemas.microsoft.com/office/powerpoint/2010/main" val="384254048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3266-64C6-AA43-B376-D2A6336C1A3A}"/>
              </a:ext>
            </a:extLst>
          </p:cNvPr>
          <p:cNvSpPr>
            <a:spLocks noGrp="1"/>
          </p:cNvSpPr>
          <p:nvPr>
            <p:ph type="title"/>
          </p:nvPr>
        </p:nvSpPr>
        <p:spPr/>
        <p:txBody>
          <a:bodyPr/>
          <a:lstStyle/>
          <a:p>
            <a:r>
              <a:rPr lang="en-US" dirty="0"/>
              <a:t>Practice: Recursion with Arrays</a:t>
            </a:r>
          </a:p>
        </p:txBody>
      </p:sp>
      <p:sp>
        <p:nvSpPr>
          <p:cNvPr id="3" name="Text Placeholder 2">
            <a:extLst>
              <a:ext uri="{FF2B5EF4-FFF2-40B4-BE49-F238E27FC236}">
                <a16:creationId xmlns:a16="http://schemas.microsoft.com/office/drawing/2014/main" id="{9C905907-4951-A643-8EBB-EAC2AD131936}"/>
              </a:ext>
            </a:extLst>
          </p:cNvPr>
          <p:cNvSpPr>
            <a:spLocks noGrp="1"/>
          </p:cNvSpPr>
          <p:nvPr>
            <p:ph type="body" sz="half" idx="1"/>
          </p:nvPr>
        </p:nvSpPr>
        <p:spPr/>
        <p:txBody>
          <a:bodyPr/>
          <a:lstStyle/>
          <a:p>
            <a:r>
              <a:rPr lang="en-US" dirty="0"/>
              <a:t>Recursive Minimum</a:t>
            </a:r>
          </a:p>
          <a:p>
            <a:pPr marL="571500" indent="-571500">
              <a:buFont typeface="Arial" panose="020B0604020202020204" pitchFamily="34" charset="0"/>
              <a:buChar char="•"/>
            </a:pPr>
            <a:r>
              <a:rPr lang="en-US" dirty="0"/>
              <a:t>If there is a single element, return it;</a:t>
            </a:r>
          </a:p>
          <a:p>
            <a:pPr marL="571500" indent="-571500">
              <a:buFont typeface="Arial" panose="020B0604020202020204" pitchFamily="34" charset="0"/>
              <a:buChar char="•"/>
            </a:pPr>
            <a:r>
              <a:rPr lang="en-US" dirty="0"/>
              <a:t>Else, return the minimum of the following:</a:t>
            </a:r>
          </a:p>
          <a:p>
            <a:pPr marL="1503329" lvl="1" indent="-742950">
              <a:buFont typeface="+mj-lt"/>
              <a:buAutoNum type="alphaLcParenR"/>
            </a:pPr>
            <a:r>
              <a:rPr lang="en-US" dirty="0"/>
              <a:t>Last element</a:t>
            </a:r>
          </a:p>
          <a:p>
            <a:pPr marL="1503329" lvl="1" indent="-742950">
              <a:buFont typeface="+mj-lt"/>
              <a:buAutoNum type="alphaLcParenR"/>
            </a:pPr>
            <a:r>
              <a:rPr lang="en-US" dirty="0"/>
              <a:t>Value returned by recursive call for n-1 elements</a:t>
            </a:r>
          </a:p>
          <a:p>
            <a:pPr marL="1331879"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19812897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380-2C1C-2B47-BCE0-1E7765D8C40C}"/>
              </a:ext>
            </a:extLst>
          </p:cNvPr>
          <p:cNvSpPr>
            <a:spLocks noGrp="1"/>
          </p:cNvSpPr>
          <p:nvPr>
            <p:ph type="title"/>
          </p:nvPr>
        </p:nvSpPr>
        <p:spPr/>
        <p:txBody>
          <a:bodyPr/>
          <a:lstStyle/>
          <a:p>
            <a:r>
              <a:rPr lang="en-US" dirty="0"/>
              <a:t>Practice: Recursion with Arrays</a:t>
            </a:r>
          </a:p>
        </p:txBody>
      </p:sp>
      <p:sp>
        <p:nvSpPr>
          <p:cNvPr id="3" name="Text Placeholder 2">
            <a:extLst>
              <a:ext uri="{FF2B5EF4-FFF2-40B4-BE49-F238E27FC236}">
                <a16:creationId xmlns:a16="http://schemas.microsoft.com/office/drawing/2014/main" id="{969F6E93-7592-A742-930D-350780D86D3F}"/>
              </a:ext>
            </a:extLst>
          </p:cNvPr>
          <p:cNvSpPr>
            <a:spLocks noGrp="1"/>
          </p:cNvSpPr>
          <p:nvPr>
            <p:ph type="body" sz="half" idx="1"/>
          </p:nvPr>
        </p:nvSpPr>
        <p:spPr>
          <a:xfrm>
            <a:off x="1270000" y="1778000"/>
            <a:ext cx="21005800" cy="9242926"/>
          </a:xfrm>
        </p:spPr>
        <p:txBody>
          <a:bodyPr/>
          <a:lstStyle/>
          <a:p>
            <a:r>
              <a:rPr lang="en-US" dirty="0"/>
              <a:t>Array11</a:t>
            </a:r>
          </a:p>
          <a:p>
            <a:pPr marL="571500" indent="-571500">
              <a:buFont typeface="Arial" panose="020B0604020202020204" pitchFamily="34" charset="0"/>
              <a:buChar char="•"/>
            </a:pPr>
            <a:r>
              <a:rPr lang="en-US" dirty="0"/>
              <a:t>Given an array of </a:t>
            </a:r>
            <a:r>
              <a:rPr lang="en-US" dirty="0" err="1"/>
              <a:t>ints</a:t>
            </a:r>
            <a:r>
              <a:rPr lang="en-US" dirty="0"/>
              <a:t>, compute recursively the number of times that the value 11 appears in the array. We'll use the convention of considering only the part of the array that begins at the given index. In this way, a recursive call can pass index+1 to move down the array. The initial call will pass in index as 0.</a:t>
            </a:r>
          </a:p>
          <a:p>
            <a:pPr marL="571500" indent="-571500">
              <a:buFont typeface="Arial" panose="020B0604020202020204" pitchFamily="34" charset="0"/>
              <a:buChar char="•"/>
            </a:pPr>
            <a:r>
              <a:rPr lang="en-US" dirty="0"/>
              <a:t>array11([1, 2, 11], 0) →1</a:t>
            </a:r>
          </a:p>
          <a:p>
            <a:pPr marL="571500" indent="-571500">
              <a:buFont typeface="Arial" panose="020B0604020202020204" pitchFamily="34" charset="0"/>
              <a:buChar char="•"/>
            </a:pPr>
            <a:r>
              <a:rPr lang="en-US" dirty="0"/>
              <a:t>array11([11, 11], 0) →2</a:t>
            </a:r>
          </a:p>
          <a:p>
            <a:pPr marL="571500" indent="-571500">
              <a:buFont typeface="Arial" panose="020B0604020202020204" pitchFamily="34" charset="0"/>
              <a:buChar char="•"/>
            </a:pPr>
            <a:r>
              <a:rPr lang="en-US" dirty="0"/>
              <a:t>array11([1, 2, 3, 4], 0) →0</a:t>
            </a:r>
          </a:p>
          <a:p>
            <a:pPr marL="571500" indent="-571500">
              <a:buFont typeface="Arial" panose="020B0604020202020204" pitchFamily="34" charset="0"/>
              <a:buChar char="•"/>
            </a:pPr>
            <a:endParaRPr lang="en-US" dirty="0"/>
          </a:p>
          <a:p>
            <a:pPr indent="0"/>
            <a:r>
              <a:rPr lang="en-US" dirty="0">
                <a:latin typeface="Lucida Sans Typewriter" panose="020B0509030504030204" pitchFamily="49" charset="77"/>
              </a:rPr>
              <a:t>public int array11(int[] </a:t>
            </a:r>
            <a:r>
              <a:rPr lang="en-US" dirty="0" err="1">
                <a:latin typeface="Lucida Sans Typewriter" panose="020B0509030504030204" pitchFamily="49" charset="77"/>
              </a:rPr>
              <a:t>nums</a:t>
            </a:r>
            <a:r>
              <a:rPr lang="en-US" dirty="0">
                <a:latin typeface="Lucida Sans Typewriter" panose="020B0509030504030204" pitchFamily="49" charset="77"/>
              </a:rPr>
              <a:t>, int index) {</a:t>
            </a:r>
          </a:p>
          <a:p>
            <a:pPr indent="0"/>
            <a:r>
              <a:rPr lang="en-US" dirty="0">
                <a:latin typeface="Lucida Sans Typewriter" panose="020B0509030504030204" pitchFamily="49" charset="77"/>
              </a:rPr>
              <a:t>  //your code here</a:t>
            </a:r>
          </a:p>
          <a:p>
            <a:pPr indent="0"/>
            <a:r>
              <a:rPr lang="en-US" dirty="0">
                <a:latin typeface="Lucida Sans Typewriter" panose="020B0509030504030204" pitchFamily="49" charset="77"/>
              </a:rPr>
              <a:t>}</a:t>
            </a:r>
          </a:p>
        </p:txBody>
      </p:sp>
      <p:sp>
        <p:nvSpPr>
          <p:cNvPr id="4" name="Rectangle 3">
            <a:extLst>
              <a:ext uri="{FF2B5EF4-FFF2-40B4-BE49-F238E27FC236}">
                <a16:creationId xmlns:a16="http://schemas.microsoft.com/office/drawing/2014/main" id="{3B21A778-95A0-CB40-BFA4-D97E2D7AC77C}"/>
              </a:ext>
            </a:extLst>
          </p:cNvPr>
          <p:cNvSpPr/>
          <p:nvPr/>
        </p:nvSpPr>
        <p:spPr>
          <a:xfrm>
            <a:off x="0" y="13131225"/>
            <a:ext cx="7749444" cy="584775"/>
          </a:xfrm>
          <a:prstGeom prst="rect">
            <a:avLst/>
          </a:prstGeom>
        </p:spPr>
        <p:txBody>
          <a:bodyPr wrap="square">
            <a:spAutoFit/>
          </a:bodyPr>
          <a:lstStyle/>
          <a:p>
            <a:r>
              <a:rPr lang="en-US" sz="3200" dirty="0">
                <a:hlinkClick r:id="rId2"/>
              </a:rPr>
              <a:t>https://codingbat.com/prob/p107330</a:t>
            </a:r>
            <a:r>
              <a:rPr lang="en-US" sz="3200" dirty="0"/>
              <a:t> </a:t>
            </a:r>
          </a:p>
        </p:txBody>
      </p:sp>
    </p:spTree>
    <p:extLst>
      <p:ext uri="{BB962C8B-B14F-4D97-AF65-F5344CB8AC3E}">
        <p14:creationId xmlns:p14="http://schemas.microsoft.com/office/powerpoint/2010/main" val="15751763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7C0BC3-18C8-6248-897E-E6EE3CDE3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878" y="-1"/>
            <a:ext cx="23162811" cy="11502189"/>
          </a:xfrm>
          <a:prstGeom prst="rect">
            <a:avLst/>
          </a:prstGeom>
        </p:spPr>
      </p:pic>
    </p:spTree>
    <p:extLst>
      <p:ext uri="{BB962C8B-B14F-4D97-AF65-F5344CB8AC3E}">
        <p14:creationId xmlns:p14="http://schemas.microsoft.com/office/powerpoint/2010/main" val="5889407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B12A-D0ED-3645-8AB1-611EFA206B0B}"/>
              </a:ext>
            </a:extLst>
          </p:cNvPr>
          <p:cNvSpPr>
            <a:spLocks noGrp="1"/>
          </p:cNvSpPr>
          <p:nvPr>
            <p:ph type="title"/>
          </p:nvPr>
        </p:nvSpPr>
        <p:spPr/>
        <p:txBody>
          <a:bodyPr/>
          <a:lstStyle/>
          <a:p>
            <a:r>
              <a:rPr lang="en-US" dirty="0"/>
              <a:t>Example: Count7s</a:t>
            </a:r>
          </a:p>
        </p:txBody>
      </p:sp>
      <p:sp>
        <p:nvSpPr>
          <p:cNvPr id="3" name="Text Placeholder 2">
            <a:extLst>
              <a:ext uri="{FF2B5EF4-FFF2-40B4-BE49-F238E27FC236}">
                <a16:creationId xmlns:a16="http://schemas.microsoft.com/office/drawing/2014/main" id="{525894C1-42A6-B84D-935C-CF222701FF87}"/>
              </a:ext>
            </a:extLst>
          </p:cNvPr>
          <p:cNvSpPr>
            <a:spLocks noGrp="1"/>
          </p:cNvSpPr>
          <p:nvPr>
            <p:ph type="body" sz="half" idx="1"/>
          </p:nvPr>
        </p:nvSpPr>
        <p:spPr>
          <a:xfrm>
            <a:off x="1270000" y="1777999"/>
            <a:ext cx="21005800" cy="9002295"/>
          </a:xfrm>
        </p:spPr>
        <p:txBody>
          <a:bodyPr/>
          <a:lstStyle/>
          <a:p>
            <a:r>
              <a:rPr lang="en-US" dirty="0"/>
              <a:t>Given a non-negative int n, return the count of the occurrences of 7 as a digit, so for example 717 yields 2. Compute recursively (no loops). Note that mod (%) by 10 yields the rightmost digit (126 % 10 is 6), while divide (/) by 10 removes the rightmost digit (126 / 10 is 12).</a:t>
            </a:r>
          </a:p>
          <a:p>
            <a:endParaRPr lang="en-US" dirty="0"/>
          </a:p>
          <a:p>
            <a:r>
              <a:rPr lang="en-US" dirty="0"/>
              <a:t>count7(717) →2</a:t>
            </a:r>
          </a:p>
          <a:p>
            <a:r>
              <a:rPr lang="en-US" dirty="0"/>
              <a:t>count7(7) →1</a:t>
            </a:r>
          </a:p>
          <a:p>
            <a:r>
              <a:rPr lang="en-US" dirty="0"/>
              <a:t>count7(123) →0</a:t>
            </a:r>
          </a:p>
          <a:p>
            <a:endParaRPr lang="en-US" dirty="0"/>
          </a:p>
          <a:p>
            <a:r>
              <a:rPr lang="en-US" dirty="0">
                <a:latin typeface="Lucida Sans Typewriter" panose="020B0509030504030204" pitchFamily="49" charset="77"/>
              </a:rPr>
              <a:t>public int count7(int n) {</a:t>
            </a:r>
          </a:p>
          <a:p>
            <a:r>
              <a:rPr lang="en-US" dirty="0">
                <a:latin typeface="Lucida Sans Typewriter" panose="020B0509030504030204" pitchFamily="49" charset="77"/>
              </a:rPr>
              <a:t>	//your code here</a:t>
            </a:r>
          </a:p>
          <a:p>
            <a:r>
              <a:rPr lang="en-US" dirty="0">
                <a:latin typeface="Lucida Sans Typewriter" panose="020B0509030504030204" pitchFamily="49" charset="77"/>
              </a:rPr>
              <a:t>}</a:t>
            </a:r>
          </a:p>
          <a:p>
            <a:br>
              <a:rPr lang="en-US" dirty="0"/>
            </a:br>
            <a:endParaRPr lang="en-US" dirty="0"/>
          </a:p>
          <a:p>
            <a:endParaRPr lang="en-US" dirty="0"/>
          </a:p>
        </p:txBody>
      </p:sp>
    </p:spTree>
    <p:extLst>
      <p:ext uri="{BB962C8B-B14F-4D97-AF65-F5344CB8AC3E}">
        <p14:creationId xmlns:p14="http://schemas.microsoft.com/office/powerpoint/2010/main" val="257051238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61DF-8A7C-F740-9196-8F78271B0BA3}"/>
              </a:ext>
            </a:extLst>
          </p:cNvPr>
          <p:cNvSpPr>
            <a:spLocks noGrp="1"/>
          </p:cNvSpPr>
          <p:nvPr>
            <p:ph type="title"/>
          </p:nvPr>
        </p:nvSpPr>
        <p:spPr/>
        <p:txBody>
          <a:bodyPr/>
          <a:lstStyle/>
          <a:p>
            <a:r>
              <a:rPr lang="en-US" dirty="0"/>
              <a:t>Example: </a:t>
            </a:r>
            <a:r>
              <a:rPr lang="en-US" dirty="0" err="1"/>
              <a:t>BunnyEars</a:t>
            </a:r>
            <a:endParaRPr lang="en-US" dirty="0"/>
          </a:p>
        </p:txBody>
      </p:sp>
      <p:sp>
        <p:nvSpPr>
          <p:cNvPr id="3" name="Text Placeholder 2">
            <a:extLst>
              <a:ext uri="{FF2B5EF4-FFF2-40B4-BE49-F238E27FC236}">
                <a16:creationId xmlns:a16="http://schemas.microsoft.com/office/drawing/2014/main" id="{7BFFC0D8-1989-2C48-8557-5F64AC347ECE}"/>
              </a:ext>
            </a:extLst>
          </p:cNvPr>
          <p:cNvSpPr>
            <a:spLocks noGrp="1"/>
          </p:cNvSpPr>
          <p:nvPr>
            <p:ph type="body" sz="half" idx="1"/>
          </p:nvPr>
        </p:nvSpPr>
        <p:spPr>
          <a:xfrm>
            <a:off x="1270000" y="1778000"/>
            <a:ext cx="21005800" cy="6499726"/>
          </a:xfrm>
        </p:spPr>
        <p:txBody>
          <a:bodyPr/>
          <a:lstStyle/>
          <a:p>
            <a:r>
              <a:rPr lang="en-US" dirty="0"/>
              <a:t>We have bunnies standing in a line, numbered 1, 2, ... The odd bunnies (1, 3, ..) have the normal 2 ears. The even bunnies (2, 4, ..) we'll say have 3 ears, because they each have a raised foot. Recursively return the total number of "ears" in the bunny line 1, 2, ... n (without loops or multiplication).</a:t>
            </a:r>
          </a:p>
          <a:p>
            <a:endParaRPr lang="en-US" dirty="0"/>
          </a:p>
          <a:p>
            <a:r>
              <a:rPr lang="en-US" dirty="0"/>
              <a:t>bunnyEars2(0) →0</a:t>
            </a:r>
          </a:p>
          <a:p>
            <a:r>
              <a:rPr lang="en-US" dirty="0"/>
              <a:t>bunnyEars2(1) →2</a:t>
            </a:r>
          </a:p>
          <a:p>
            <a:r>
              <a:rPr lang="en-US" dirty="0"/>
              <a:t>bunnyEars2(2) →5 </a:t>
            </a:r>
          </a:p>
        </p:txBody>
      </p:sp>
      <p:sp>
        <p:nvSpPr>
          <p:cNvPr id="4" name="Rectangle 3">
            <a:extLst>
              <a:ext uri="{FF2B5EF4-FFF2-40B4-BE49-F238E27FC236}">
                <a16:creationId xmlns:a16="http://schemas.microsoft.com/office/drawing/2014/main" id="{28113622-C293-8846-8F84-AD1FC8D4BCF2}"/>
              </a:ext>
            </a:extLst>
          </p:cNvPr>
          <p:cNvSpPr/>
          <p:nvPr/>
        </p:nvSpPr>
        <p:spPr>
          <a:xfrm>
            <a:off x="0" y="13131225"/>
            <a:ext cx="7652084" cy="584775"/>
          </a:xfrm>
          <a:prstGeom prst="rect">
            <a:avLst/>
          </a:prstGeom>
        </p:spPr>
        <p:txBody>
          <a:bodyPr wrap="square">
            <a:spAutoFit/>
          </a:bodyPr>
          <a:lstStyle/>
          <a:p>
            <a:r>
              <a:rPr lang="en-US" sz="3200" dirty="0">
                <a:hlinkClick r:id="rId2"/>
              </a:rPr>
              <a:t>https://codingbat.com/prob/p107330</a:t>
            </a:r>
            <a:r>
              <a:rPr lang="en-US" sz="3200" dirty="0"/>
              <a:t> </a:t>
            </a:r>
          </a:p>
        </p:txBody>
      </p:sp>
    </p:spTree>
    <p:extLst>
      <p:ext uri="{BB962C8B-B14F-4D97-AF65-F5344CB8AC3E}">
        <p14:creationId xmlns:p14="http://schemas.microsoft.com/office/powerpoint/2010/main" val="358173019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89A2-6465-3D46-ACEE-B4D73C6A5B19}"/>
              </a:ext>
            </a:extLst>
          </p:cNvPr>
          <p:cNvSpPr>
            <a:spLocks noGrp="1"/>
          </p:cNvSpPr>
          <p:nvPr>
            <p:ph type="title"/>
          </p:nvPr>
        </p:nvSpPr>
        <p:spPr/>
        <p:txBody>
          <a:bodyPr/>
          <a:lstStyle/>
          <a:p>
            <a:r>
              <a:rPr lang="en-US" dirty="0">
                <a:solidFill>
                  <a:schemeClr val="accent5"/>
                </a:solidFill>
              </a:rPr>
              <a:t>MORE PRACTICE:</a:t>
            </a:r>
          </a:p>
        </p:txBody>
      </p:sp>
      <p:sp>
        <p:nvSpPr>
          <p:cNvPr id="3" name="Text Placeholder 2">
            <a:extLst>
              <a:ext uri="{FF2B5EF4-FFF2-40B4-BE49-F238E27FC236}">
                <a16:creationId xmlns:a16="http://schemas.microsoft.com/office/drawing/2014/main" id="{7DA213E0-9471-A14C-B4EC-7CCE007B0E44}"/>
              </a:ext>
            </a:extLst>
          </p:cNvPr>
          <p:cNvSpPr>
            <a:spLocks noGrp="1"/>
          </p:cNvSpPr>
          <p:nvPr>
            <p:ph type="body" sz="half" idx="1"/>
          </p:nvPr>
        </p:nvSpPr>
        <p:spPr>
          <a:xfrm>
            <a:off x="1270000" y="1777999"/>
            <a:ext cx="21005800" cy="7558505"/>
          </a:xfrm>
        </p:spPr>
        <p:txBody>
          <a:bodyPr/>
          <a:lstStyle/>
          <a:p>
            <a:pPr>
              <a:lnSpc>
                <a:spcPct val="100000"/>
              </a:lnSpc>
            </a:pPr>
            <a:r>
              <a:rPr lang="en-US" sz="4800" b="1" dirty="0" err="1"/>
              <a:t>CodingBat</a:t>
            </a:r>
            <a:endParaRPr lang="en-US" sz="4800" b="1" dirty="0"/>
          </a:p>
          <a:p>
            <a:pPr marL="571500" indent="-571500">
              <a:lnSpc>
                <a:spcPct val="100000"/>
              </a:lnSpc>
              <a:buFont typeface="Arial" panose="020B0604020202020204" pitchFamily="34" charset="0"/>
              <a:buChar char="•"/>
            </a:pPr>
            <a:r>
              <a:rPr lang="en-US" sz="4800" dirty="0">
                <a:hlinkClick r:id="rId2"/>
              </a:rPr>
              <a:t>https://codingbat.com/java/Recursion-1</a:t>
            </a:r>
            <a:r>
              <a:rPr lang="en-US" sz="4800" dirty="0"/>
              <a:t> </a:t>
            </a:r>
          </a:p>
          <a:p>
            <a:pPr indent="0">
              <a:lnSpc>
                <a:spcPct val="100000"/>
              </a:lnSpc>
            </a:pPr>
            <a:endParaRPr lang="en-US" sz="4800" dirty="0"/>
          </a:p>
          <a:p>
            <a:pPr indent="0">
              <a:lnSpc>
                <a:spcPct val="100000"/>
              </a:lnSpc>
            </a:pPr>
            <a:r>
              <a:rPr lang="en-US" sz="4800" b="1" dirty="0"/>
              <a:t>Practice It!</a:t>
            </a:r>
          </a:p>
          <a:p>
            <a:pPr marL="571500" indent="-571500">
              <a:lnSpc>
                <a:spcPct val="100000"/>
              </a:lnSpc>
              <a:buFont typeface="Arial" panose="020B0604020202020204" pitchFamily="34" charset="0"/>
              <a:buChar char="•"/>
            </a:pPr>
            <a:r>
              <a:rPr lang="en-US" sz="4800" dirty="0">
                <a:hlinkClick r:id="rId3"/>
              </a:rPr>
              <a:t>https://practiceit.cs.washington.edu/problem/list</a:t>
            </a:r>
            <a:r>
              <a:rPr lang="en-US" sz="4800" dirty="0"/>
              <a:t> </a:t>
            </a:r>
          </a:p>
          <a:p>
            <a:pPr marL="571500" indent="-571500">
              <a:lnSpc>
                <a:spcPct val="100000"/>
              </a:lnSpc>
              <a:buFont typeface="Arial" panose="020B0604020202020204" pitchFamily="34" charset="0"/>
              <a:buChar char="•"/>
            </a:pPr>
            <a:r>
              <a:rPr lang="en-US" sz="4800" dirty="0"/>
              <a:t>Chapter 12</a:t>
            </a:r>
          </a:p>
        </p:txBody>
      </p:sp>
    </p:spTree>
    <p:extLst>
      <p:ext uri="{BB962C8B-B14F-4D97-AF65-F5344CB8AC3E}">
        <p14:creationId xmlns:p14="http://schemas.microsoft.com/office/powerpoint/2010/main" val="2415480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Image sources…"/>
          <p:cNvSpPr txBox="1"/>
          <p:nvPr/>
        </p:nvSpPr>
        <p:spPr>
          <a:xfrm>
            <a:off x="609600" y="184150"/>
            <a:ext cx="17297400" cy="5080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9400" tIns="279400" rIns="279400" bIns="279400">
            <a:spAutoFit/>
          </a:bodyPr>
          <a:lstStyle/>
          <a:p>
            <a:pPr algn="l">
              <a:lnSpc>
                <a:spcPts val="3200"/>
              </a:lnSpc>
              <a:defRPr sz="2700" i="1"/>
            </a:pPr>
            <a:r>
              <a:rPr dirty="0"/>
              <a:t>Image sources</a:t>
            </a:r>
          </a:p>
          <a:p>
            <a:pPr algn="l">
              <a:lnSpc>
                <a:spcPts val="2800"/>
              </a:lnSpc>
              <a:defRPr sz="2400"/>
            </a:pPr>
            <a:endParaRPr dirty="0"/>
          </a:p>
          <a:p>
            <a:pPr algn="l">
              <a:lnSpc>
                <a:spcPts val="3800"/>
              </a:lnSpc>
              <a:spcBef>
                <a:spcPts val="600"/>
              </a:spcBef>
              <a:defRPr sz="2200">
                <a:latin typeface="Helvetica"/>
                <a:ea typeface="Helvetica"/>
                <a:cs typeface="Helvetica"/>
                <a:sym typeface="Helvetica"/>
              </a:defRPr>
            </a:pPr>
            <a:r>
              <a:rPr dirty="0"/>
              <a:t>  http://upload.wikimedia.org/wikipedia/en/7/7a/Richard_Ernest_Bellman.jpg</a:t>
            </a:r>
          </a:p>
          <a:p>
            <a:pPr algn="l">
              <a:lnSpc>
                <a:spcPts val="3800"/>
              </a:lnSpc>
              <a:spcBef>
                <a:spcPts val="600"/>
              </a:spcBef>
              <a:defRPr sz="2200">
                <a:latin typeface="Helvetica"/>
                <a:ea typeface="Helvetica"/>
                <a:cs typeface="Helvetica"/>
                <a:sym typeface="Helvetica"/>
              </a:defRPr>
            </a:pPr>
            <a:r>
              <a:rPr dirty="0"/>
              <a:t>  http://apprendre-math.info/history/photos/Polya_4.jpeg</a:t>
            </a:r>
          </a:p>
          <a:p>
            <a:pPr algn="l">
              <a:lnSpc>
                <a:spcPts val="3800"/>
              </a:lnSpc>
              <a:spcBef>
                <a:spcPts val="600"/>
              </a:spcBef>
              <a:defRPr sz="2200">
                <a:latin typeface="Helvetica"/>
                <a:ea typeface="Helvetica"/>
                <a:cs typeface="Helvetica"/>
                <a:sym typeface="Helvetica"/>
              </a:defRPr>
            </a:pPr>
            <a:r>
              <a:rPr dirty="0"/>
              <a:t>  http://www.advent-inc.com/documents/coins.gif</a:t>
            </a:r>
          </a:p>
          <a:p>
            <a:pPr algn="l">
              <a:lnSpc>
                <a:spcPts val="3800"/>
              </a:lnSpc>
              <a:spcBef>
                <a:spcPts val="600"/>
              </a:spcBef>
              <a:defRPr sz="2200">
                <a:latin typeface="Helvetica"/>
                <a:ea typeface="Helvetica"/>
                <a:cs typeface="Helvetica"/>
                <a:sym typeface="Helvetica"/>
              </a:defRPr>
            </a:pPr>
            <a:r>
              <a:rPr dirty="0"/>
              <a:t>  http://upload.wikimedia.org/wikipedia/commons/a/a0/2006_Quarter_Proof.png</a:t>
            </a:r>
          </a:p>
          <a:p>
            <a:pPr algn="l">
              <a:lnSpc>
                <a:spcPts val="3800"/>
              </a:lnSpc>
              <a:spcBef>
                <a:spcPts val="600"/>
              </a:spcBef>
              <a:defRPr sz="2200">
                <a:latin typeface="Helvetica"/>
                <a:ea typeface="Helvetica"/>
                <a:cs typeface="Helvetica"/>
                <a:sym typeface="Helvetica"/>
              </a:defRPr>
            </a:pPr>
            <a:r>
              <a:rPr dirty="0"/>
              <a:t>  http://upload.wikimedia.org/wikipedia/commons/3/3c/Dime_Obverse_13.png</a:t>
            </a:r>
          </a:p>
          <a:p>
            <a:pPr algn="l">
              <a:lnSpc>
                <a:spcPts val="3800"/>
              </a:lnSpc>
              <a:spcBef>
                <a:spcPts val="600"/>
              </a:spcBef>
              <a:defRPr sz="2200">
                <a:latin typeface="Helvetica"/>
                <a:ea typeface="Helvetica"/>
                <a:cs typeface="Helvetica"/>
                <a:sym typeface="Helvetica"/>
              </a:defRPr>
            </a:pPr>
            <a:r>
              <a:rPr dirty="0"/>
              <a:t>  http://upload.wikimedia.org/wikipedia/commons/7/72/Jefferson-Nickel-Unc-Obv.jpg</a:t>
            </a:r>
          </a:p>
          <a:p>
            <a:pPr algn="l">
              <a:lnSpc>
                <a:spcPts val="3800"/>
              </a:lnSpc>
              <a:spcBef>
                <a:spcPts val="600"/>
              </a:spcBef>
              <a:defRPr sz="2200">
                <a:latin typeface="Helvetica"/>
                <a:ea typeface="Helvetica"/>
                <a:cs typeface="Helvetica"/>
                <a:sym typeface="Helvetica"/>
              </a:defRPr>
            </a:pPr>
            <a:r>
              <a:rPr dirty="0"/>
              <a:t>  http://upload.wikimedia.org/wikipedia/commons/2/2e/US_One_Cent_Obv.png</a:t>
            </a:r>
          </a:p>
        </p:txBody>
      </p:sp>
      <p:sp>
        <p:nvSpPr>
          <p:cNvPr id="4" name="Image sources…">
            <a:extLst>
              <a:ext uri="{FF2B5EF4-FFF2-40B4-BE49-F238E27FC236}">
                <a16:creationId xmlns:a16="http://schemas.microsoft.com/office/drawing/2014/main" id="{261B51D5-046D-4F5E-9FED-5BB29DF1F623}"/>
              </a:ext>
            </a:extLst>
          </p:cNvPr>
          <p:cNvSpPr txBox="1"/>
          <p:nvPr/>
        </p:nvSpPr>
        <p:spPr>
          <a:xfrm>
            <a:off x="609600" y="5264150"/>
            <a:ext cx="17297400" cy="50038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9400" tIns="279400" rIns="279400" bIns="279400">
            <a:spAutoFit/>
          </a:bodyPr>
          <a:lstStyle/>
          <a:p>
            <a:pPr algn="l">
              <a:lnSpc>
                <a:spcPts val="3200"/>
              </a:lnSpc>
              <a:defRPr sz="2700" i="1"/>
            </a:pPr>
            <a:r>
              <a:rPr dirty="0"/>
              <a:t>Image sources</a:t>
            </a:r>
          </a:p>
          <a:p>
            <a:pPr algn="l">
              <a:lnSpc>
                <a:spcPts val="2800"/>
              </a:lnSpc>
              <a:defRPr sz="2400"/>
            </a:pPr>
            <a:endParaRPr dirty="0"/>
          </a:p>
          <a:p>
            <a:pPr algn="l">
              <a:lnSpc>
                <a:spcPts val="3800"/>
              </a:lnSpc>
              <a:spcBef>
                <a:spcPts val="600"/>
              </a:spcBef>
              <a:defRPr sz="2200">
                <a:latin typeface="Helvetica"/>
                <a:ea typeface="Helvetica"/>
                <a:cs typeface="Helvetica"/>
                <a:sym typeface="Helvetica"/>
              </a:defRPr>
            </a:pPr>
            <a:r>
              <a:rPr dirty="0"/>
              <a:t>  http://en.wikipedia.org/wiki/Fibonacci</a:t>
            </a:r>
          </a:p>
          <a:p>
            <a:pPr algn="l">
              <a:lnSpc>
                <a:spcPts val="3800"/>
              </a:lnSpc>
              <a:spcBef>
                <a:spcPts val="600"/>
              </a:spcBef>
              <a:defRPr sz="2200">
                <a:latin typeface="Helvetica"/>
                <a:ea typeface="Helvetica"/>
                <a:cs typeface="Helvetica"/>
                <a:sym typeface="Helvetica"/>
              </a:defRPr>
            </a:pPr>
            <a:r>
              <a:rPr dirty="0"/>
              <a:t>  http://www.inspirationgreen.com/fibonacci-sequence-in-nature.html</a:t>
            </a:r>
          </a:p>
          <a:p>
            <a:pPr algn="l">
              <a:lnSpc>
                <a:spcPts val="3800"/>
              </a:lnSpc>
              <a:spcBef>
                <a:spcPts val="600"/>
              </a:spcBef>
              <a:defRPr sz="2200">
                <a:latin typeface="Helvetica"/>
                <a:ea typeface="Helvetica"/>
                <a:cs typeface="Helvetica"/>
                <a:sym typeface="Helvetica"/>
              </a:defRPr>
            </a:pPr>
            <a:r>
              <a:rPr dirty="0"/>
              <a:t>  http://www.goldenmeancalipers.com/wp-content/uploads/2011/08/mona_spiral-1000x570.jpg</a:t>
            </a:r>
          </a:p>
          <a:p>
            <a:pPr algn="l">
              <a:lnSpc>
                <a:spcPts val="3800"/>
              </a:lnSpc>
              <a:spcBef>
                <a:spcPts val="600"/>
              </a:spcBef>
              <a:defRPr sz="2200">
                <a:latin typeface="Helvetica"/>
                <a:ea typeface="Helvetica"/>
                <a:cs typeface="Helvetica"/>
                <a:sym typeface="Helvetica"/>
              </a:defRPr>
            </a:pPr>
            <a:r>
              <a:rPr dirty="0"/>
              <a:t>  http://www.goldenmeancalipers.com/wp-content/uploads/2011/08/darth_spiral-1000x706.jpg</a:t>
            </a:r>
          </a:p>
          <a:p>
            <a:pPr algn="l">
              <a:lnSpc>
                <a:spcPts val="3800"/>
              </a:lnSpc>
              <a:spcBef>
                <a:spcPts val="600"/>
              </a:spcBef>
              <a:defRPr sz="2200">
                <a:latin typeface="Helvetica"/>
                <a:ea typeface="Helvetica"/>
                <a:cs typeface="Helvetica"/>
                <a:sym typeface="Helvetica"/>
              </a:defRPr>
            </a:pPr>
            <a:r>
              <a:rPr dirty="0"/>
              <a:t>  http://en.wikipedia.org/wiki/Ancient_Greek_architecture#mediaviewer/</a:t>
            </a:r>
            <a:br>
              <a:rPr dirty="0"/>
            </a:br>
            <a:r>
              <a:rPr dirty="0"/>
              <a:t>       File:Parthenon-uncorrected.jpg</a:t>
            </a:r>
          </a:p>
          <a:p>
            <a:pPr algn="l">
              <a:lnSpc>
                <a:spcPts val="3800"/>
              </a:lnSpc>
              <a:spcBef>
                <a:spcPts val="600"/>
              </a:spcBef>
              <a:defRPr sz="2200">
                <a:latin typeface="Helvetica"/>
                <a:ea typeface="Helvetica"/>
                <a:cs typeface="Helvetica"/>
                <a:sym typeface="Helvetica"/>
              </a:defRPr>
            </a:pPr>
            <a:r>
              <a:rPr dirty="0"/>
              <a:t>  https://openclipart.org/detail/184691/teaching-by-ousia-184691</a:t>
            </a:r>
          </a:p>
        </p:txBody>
      </p:sp>
      <p:sp>
        <p:nvSpPr>
          <p:cNvPr id="5" name="Image sources…">
            <a:extLst>
              <a:ext uri="{FF2B5EF4-FFF2-40B4-BE49-F238E27FC236}">
                <a16:creationId xmlns:a16="http://schemas.microsoft.com/office/drawing/2014/main" id="{B2407A39-8B40-440D-B46B-4D9FECC528B3}"/>
              </a:ext>
            </a:extLst>
          </p:cNvPr>
          <p:cNvSpPr txBox="1"/>
          <p:nvPr/>
        </p:nvSpPr>
        <p:spPr>
          <a:xfrm>
            <a:off x="9848850" y="8870253"/>
            <a:ext cx="12973050" cy="46615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9400" tIns="279400" rIns="279400" bIns="279400">
            <a:spAutoFit/>
          </a:bodyPr>
          <a:lstStyle/>
          <a:p>
            <a:pPr algn="l">
              <a:lnSpc>
                <a:spcPts val="3200"/>
              </a:lnSpc>
              <a:defRPr sz="2700" i="1"/>
            </a:pPr>
            <a:r>
              <a:rPr dirty="0"/>
              <a:t>Image sources</a:t>
            </a:r>
          </a:p>
          <a:p>
            <a:pPr algn="l">
              <a:lnSpc>
                <a:spcPts val="2800"/>
              </a:lnSpc>
              <a:defRPr sz="2400"/>
            </a:pPr>
            <a:endParaRPr dirty="0"/>
          </a:p>
          <a:p>
            <a:pPr algn="l">
              <a:lnSpc>
                <a:spcPts val="3800"/>
              </a:lnSpc>
              <a:spcBef>
                <a:spcPts val="600"/>
              </a:spcBef>
              <a:defRPr sz="2200">
                <a:latin typeface="Helvetica"/>
                <a:ea typeface="Helvetica"/>
                <a:cs typeface="Helvetica"/>
                <a:sym typeface="Helvetica"/>
              </a:defRPr>
            </a:pPr>
            <a:r>
              <a:rPr dirty="0"/>
              <a:t>  http://en.wikipedia.org/wiki/Droste_effect#mediaviewer/File:Droste.jpg</a:t>
            </a:r>
          </a:p>
          <a:p>
            <a:pPr algn="l">
              <a:lnSpc>
                <a:spcPts val="3800"/>
              </a:lnSpc>
              <a:spcBef>
                <a:spcPts val="600"/>
              </a:spcBef>
              <a:defRPr sz="2200">
                <a:latin typeface="Helvetica"/>
                <a:ea typeface="Helvetica"/>
                <a:cs typeface="Helvetica"/>
                <a:sym typeface="Helvetica"/>
              </a:defRPr>
            </a:pPr>
            <a:r>
              <a:rPr dirty="0"/>
              <a:t>  http://www.mcescher.com/gallery/most-popular/circle-limit-iv/</a:t>
            </a:r>
          </a:p>
          <a:p>
            <a:pPr algn="l">
              <a:lnSpc>
                <a:spcPts val="3800"/>
              </a:lnSpc>
              <a:spcBef>
                <a:spcPts val="600"/>
              </a:spcBef>
              <a:defRPr sz="2200">
                <a:latin typeface="Helvetica"/>
                <a:ea typeface="Helvetica"/>
                <a:cs typeface="Helvetica"/>
                <a:sym typeface="Helvetica"/>
              </a:defRPr>
            </a:pPr>
            <a:r>
              <a:rPr dirty="0"/>
              <a:t>  http://www.megamonalisa.com/recursion/</a:t>
            </a:r>
          </a:p>
          <a:p>
            <a:pPr algn="l">
              <a:lnSpc>
                <a:spcPts val="3800"/>
              </a:lnSpc>
              <a:spcBef>
                <a:spcPts val="600"/>
              </a:spcBef>
              <a:defRPr sz="2200">
                <a:latin typeface="Helvetica"/>
                <a:ea typeface="Helvetica"/>
                <a:cs typeface="Helvetica"/>
                <a:sym typeface="Helvetica"/>
              </a:defRPr>
            </a:pPr>
            <a:r>
              <a:rPr dirty="0"/>
              <a:t>  http://fractalfoundation.org/OFC/FractalGiraffe.png</a:t>
            </a:r>
          </a:p>
          <a:p>
            <a:pPr algn="l">
              <a:lnSpc>
                <a:spcPts val="3800"/>
              </a:lnSpc>
              <a:spcBef>
                <a:spcPts val="600"/>
              </a:spcBef>
              <a:defRPr sz="2200">
                <a:latin typeface="Helvetica"/>
                <a:ea typeface="Helvetica"/>
                <a:cs typeface="Helvetica"/>
                <a:sym typeface="Helvetica"/>
              </a:defRPr>
            </a:pPr>
            <a:r>
              <a:rPr dirty="0"/>
              <a:t>  http://www.nytimes.com/2006/12/15/arts/design/15serk.html?pagewanted=all&amp;_r=0</a:t>
            </a:r>
          </a:p>
          <a:p>
            <a:pPr algn="l">
              <a:lnSpc>
                <a:spcPts val="3800"/>
              </a:lnSpc>
              <a:spcBef>
                <a:spcPts val="600"/>
              </a:spcBef>
              <a:defRPr sz="2200">
                <a:latin typeface="Helvetica"/>
                <a:ea typeface="Helvetica"/>
                <a:cs typeface="Helvetica"/>
                <a:sym typeface="Helvetica"/>
              </a:defRPr>
            </a:pPr>
            <a:r>
              <a:rPr dirty="0"/>
              <a:t>  http://www.geocities.com/aaron_torpy/gallery.htm</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6. Recursion"/>
          <p:cNvSpPr txBox="1">
            <a:spLocks noGrp="1"/>
          </p:cNvSpPr>
          <p:nvPr>
            <p:ph type="title"/>
          </p:nvPr>
        </p:nvSpPr>
        <p:spPr>
          <a:prstGeom prst="rect">
            <a:avLst/>
          </a:prstGeom>
        </p:spPr>
        <p:txBody>
          <a:bodyPr/>
          <a:lstStyle/>
          <a:p>
            <a:r>
              <a:rPr lang="en-US" dirty="0">
                <a:solidFill>
                  <a:schemeClr val="bg2"/>
                </a:solidFill>
              </a:rPr>
              <a:t>8</a:t>
            </a:r>
            <a:r>
              <a:rPr dirty="0">
                <a:solidFill>
                  <a:schemeClr val="bg2"/>
                </a:solidFill>
              </a:rPr>
              <a:t>. Recursion</a:t>
            </a:r>
          </a:p>
        </p:txBody>
      </p:sp>
      <p:sp>
        <p:nvSpPr>
          <p:cNvPr id="989" name="Foundations…"/>
          <p:cNvSpPr txBox="1">
            <a:spLocks noGrp="1"/>
          </p:cNvSpPr>
          <p:nvPr>
            <p:ph type="body" sz="half" idx="1"/>
          </p:nvPr>
        </p:nvSpPr>
        <p:spPr>
          <a:prstGeom prst="rect">
            <a:avLst/>
          </a:prstGeom>
        </p:spPr>
        <p:txBody>
          <a:bodyPr/>
          <a:lstStyle/>
          <a:p>
            <a:pPr>
              <a:defRPr>
                <a:solidFill>
                  <a:srgbClr val="929292"/>
                </a:solidFill>
              </a:defRPr>
            </a:pPr>
            <a:r>
              <a:rPr dirty="0">
                <a:solidFill>
                  <a:schemeClr val="bg2"/>
                </a:solidFill>
              </a:rPr>
              <a:t>Foundations</a:t>
            </a:r>
          </a:p>
          <a:p>
            <a:pPr>
              <a:defRPr>
                <a:solidFill>
                  <a:srgbClr val="929292"/>
                </a:solidFill>
              </a:defRPr>
            </a:pPr>
            <a:r>
              <a:rPr dirty="0">
                <a:solidFill>
                  <a:schemeClr val="bg2"/>
                </a:solidFill>
              </a:rPr>
              <a:t>A classic exampl</a:t>
            </a:r>
            <a:r>
              <a:rPr lang="en-US" dirty="0">
                <a:solidFill>
                  <a:schemeClr val="bg2"/>
                </a:solidFill>
              </a:rPr>
              <a:t>e</a:t>
            </a:r>
            <a:endParaRPr dirty="0">
              <a:solidFill>
                <a:schemeClr val="bg2"/>
              </a:solidFill>
            </a:endParaRPr>
          </a:p>
        </p:txBody>
      </p:sp>
    </p:spTree>
    <p:extLst>
      <p:ext uri="{BB962C8B-B14F-4D97-AF65-F5344CB8AC3E}">
        <p14:creationId xmlns:p14="http://schemas.microsoft.com/office/powerpoint/2010/main" val="34496111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6. Recursion"/>
          <p:cNvSpPr txBox="1">
            <a:spLocks noGrp="1"/>
          </p:cNvSpPr>
          <p:nvPr>
            <p:ph type="ctrTitle"/>
          </p:nvPr>
        </p:nvSpPr>
        <p:spPr>
          <a:prstGeom prst="rect">
            <a:avLst/>
          </a:prstGeom>
        </p:spPr>
        <p:txBody>
          <a:bodyPr/>
          <a:lstStyle/>
          <a:p>
            <a:r>
              <a:rPr lang="en-US" dirty="0">
                <a:solidFill>
                  <a:schemeClr val="bg2"/>
                </a:solidFill>
              </a:rPr>
              <a:t>8</a:t>
            </a:r>
            <a:r>
              <a:rPr dirty="0">
                <a:solidFill>
                  <a:schemeClr val="bg2"/>
                </a:solidFill>
              </a:rPr>
              <a:t>. Recursion</a:t>
            </a:r>
          </a:p>
        </p:txBody>
      </p:sp>
      <p:sp>
        <p:nvSpPr>
          <p:cNvPr id="1549" name="Section 2.3"/>
          <p:cNvSpPr txBox="1"/>
          <p:nvPr/>
        </p:nvSpPr>
        <p:spPr>
          <a:xfrm>
            <a:off x="1824431" y="11087100"/>
            <a:ext cx="2467839" cy="57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lnSpc>
                <a:spcPts val="3700"/>
              </a:lnSpc>
              <a:defRPr sz="3100" b="1">
                <a:solidFill>
                  <a:srgbClr val="FFFFFF"/>
                </a:solidFill>
                <a:latin typeface="Helvetica"/>
                <a:ea typeface="Helvetica"/>
                <a:cs typeface="Helvetica"/>
                <a:sym typeface="Helvetica"/>
              </a:defRPr>
            </a:lvl1pPr>
          </a:lstStyle>
          <a:p>
            <a:r>
              <a:t>Section 2.3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Overview"/>
          <p:cNvSpPr txBox="1">
            <a:spLocks noGrp="1"/>
          </p:cNvSpPr>
          <p:nvPr>
            <p:ph type="title"/>
          </p:nvPr>
        </p:nvSpPr>
        <p:spPr>
          <a:prstGeom prst="rect">
            <a:avLst/>
          </a:prstGeom>
        </p:spPr>
        <p:txBody>
          <a:bodyPr/>
          <a:lstStyle/>
          <a:p>
            <a:r>
              <a:t>Overview</a:t>
            </a:r>
          </a:p>
        </p:txBody>
      </p:sp>
      <p:sp>
        <p:nvSpPr>
          <p:cNvPr id="1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29" name="Q. What is recursion?"/>
          <p:cNvSpPr txBox="1"/>
          <p:nvPr/>
        </p:nvSpPr>
        <p:spPr>
          <a:xfrm>
            <a:off x="1270000" y="1892300"/>
            <a:ext cx="5359400" cy="1016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a:solidFill>
                  <a:srgbClr val="005493"/>
                </a:solidFill>
              </a:rPr>
              <a:t>Q.</a:t>
            </a:r>
            <a:r>
              <a:t> What is recursion?</a:t>
            </a:r>
          </a:p>
        </p:txBody>
      </p:sp>
      <p:sp>
        <p:nvSpPr>
          <p:cNvPr id="130" name="A. When something is specified in terms of itself."/>
          <p:cNvSpPr txBox="1"/>
          <p:nvPr/>
        </p:nvSpPr>
        <p:spPr>
          <a:xfrm>
            <a:off x="1270000" y="3263900"/>
            <a:ext cx="11722100" cy="11303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4400"/>
              </a:lnSpc>
              <a:spcBef>
                <a:spcPts val="1700"/>
              </a:spcBef>
              <a:tabLst>
                <a:tab pos="1155700" algn="l"/>
              </a:tabLst>
              <a:defRPr sz="3600"/>
            </a:pPr>
            <a:r>
              <a:rPr>
                <a:solidFill>
                  <a:srgbClr val="005493"/>
                </a:solidFill>
              </a:rPr>
              <a:t>A.</a:t>
            </a:r>
            <a:r>
              <a:t> When something is specified in terms of </a:t>
            </a:r>
            <a:r>
              <a:rPr i="1"/>
              <a:t>itself</a:t>
            </a:r>
            <a:r>
              <a:t>.</a:t>
            </a:r>
          </a:p>
        </p:txBody>
      </p:sp>
      <p:sp>
        <p:nvSpPr>
          <p:cNvPr id="131" name="Why learn recursion?…"/>
          <p:cNvSpPr txBox="1"/>
          <p:nvPr/>
        </p:nvSpPr>
        <p:spPr>
          <a:xfrm>
            <a:off x="1270000" y="4826000"/>
            <a:ext cx="11722100" cy="42545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t>Why learn recursion?</a:t>
            </a:r>
            <a:endParaRPr i="1">
              <a:solidFill>
                <a:srgbClr val="000000"/>
              </a:solidFill>
            </a:endParaRP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Represents a new mode of thinking.</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Provides a powerful programming paradigm.</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Enables reasoning about correctness.</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Gives insight into the nature of computation.</a:t>
            </a:r>
          </a:p>
        </p:txBody>
      </p:sp>
      <p:sp>
        <p:nvSpPr>
          <p:cNvPr id="132" name="Many computational artifacts are naturally self-referential.…"/>
          <p:cNvSpPr txBox="1"/>
          <p:nvPr/>
        </p:nvSpPr>
        <p:spPr>
          <a:xfrm>
            <a:off x="1270000" y="9525000"/>
            <a:ext cx="13855700" cy="35179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p>
            <a:pPr algn="l">
              <a:lnSpc>
                <a:spcPts val="5500"/>
              </a:lnSpc>
              <a:spcBef>
                <a:spcPts val="1200"/>
              </a:spcBef>
              <a:tabLst>
                <a:tab pos="1168400" algn="l"/>
              </a:tabLst>
              <a:defRPr sz="3600">
                <a:solidFill>
                  <a:srgbClr val="005493"/>
                </a:solidFill>
              </a:defRPr>
            </a:pPr>
            <a:r>
              <a:t>Many computational artifacts are </a:t>
            </a:r>
            <a:r>
              <a:rPr i="1"/>
              <a:t>naturally </a:t>
            </a:r>
            <a:r>
              <a:t>self-referential.</a:t>
            </a:r>
            <a:endParaRPr i="1">
              <a:solidFill>
                <a:srgbClr val="000000"/>
              </a:solidFill>
            </a:endParaRP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File system with folders containing folders.</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Fractal graphical patterns.</a:t>
            </a:r>
          </a:p>
          <a:p>
            <a:pPr marL="760379" lvl="1" indent="-303179" algn="l">
              <a:lnSpc>
                <a:spcPts val="5500"/>
              </a:lnSpc>
              <a:spcBef>
                <a:spcPts val="1200"/>
              </a:spcBef>
              <a:buClr>
                <a:srgbClr val="000000"/>
              </a:buClr>
              <a:buSzPct val="104428"/>
              <a:buFont typeface="Gill Sans"/>
              <a:buChar char="•"/>
              <a:tabLst>
                <a:tab pos="2476500" algn="l"/>
              </a:tabLst>
              <a:defRPr sz="3600">
                <a:solidFill>
                  <a:srgbClr val="005493"/>
                </a:solidFill>
              </a:defRPr>
            </a:pPr>
            <a:r>
              <a:rPr>
                <a:solidFill>
                  <a:srgbClr val="000000"/>
                </a:solidFill>
              </a:rPr>
              <a:t>Divide-and-conquer algorithms (stay tuned).</a:t>
            </a:r>
          </a:p>
        </p:txBody>
      </p:sp>
      <p:pic>
        <p:nvPicPr>
          <p:cNvPr id="133" name="Screen Shot 2013-09-30 at 8.43.37 PM.png" descr="Screen Shot 2013-09-30 at 8.43.37 PM.png"/>
          <p:cNvPicPr>
            <a:picLocks noChangeAspect="1"/>
          </p:cNvPicPr>
          <p:nvPr/>
        </p:nvPicPr>
        <p:blipFill>
          <a:blip r:embed="rId2"/>
          <a:stretch>
            <a:fillRect/>
          </a:stretch>
        </p:blipFill>
        <p:spPr>
          <a:xfrm>
            <a:off x="13664672" y="1727200"/>
            <a:ext cx="9238672" cy="5270501"/>
          </a:xfrm>
          <a:prstGeom prst="rect">
            <a:avLst/>
          </a:prstGeom>
          <a:ln w="12700">
            <a:miter lim="400000"/>
          </a:ln>
        </p:spPr>
      </p:pic>
      <p:grpSp>
        <p:nvGrpSpPr>
          <p:cNvPr id="183" name="Group"/>
          <p:cNvGrpSpPr/>
          <p:nvPr/>
        </p:nvGrpSpPr>
        <p:grpSpPr>
          <a:xfrm>
            <a:off x="15696206" y="9032512"/>
            <a:ext cx="8102599" cy="3266575"/>
            <a:chOff x="0" y="0"/>
            <a:chExt cx="8102598" cy="3266574"/>
          </a:xfrm>
        </p:grpSpPr>
        <p:sp>
          <p:nvSpPr>
            <p:cNvPr id="134" name="Line"/>
            <p:cNvSpPr/>
            <p:nvPr/>
          </p:nvSpPr>
          <p:spPr>
            <a:xfrm flipH="1">
              <a:off x="3170339" y="135673"/>
              <a:ext cx="1863607" cy="46075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35" name="Line"/>
            <p:cNvSpPr/>
            <p:nvPr/>
          </p:nvSpPr>
          <p:spPr>
            <a:xfrm>
              <a:off x="3780136" y="1983635"/>
              <a:ext cx="251684" cy="1044927"/>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36" name="Rounded Rectangle"/>
            <p:cNvSpPr/>
            <p:nvPr/>
          </p:nvSpPr>
          <p:spPr>
            <a:xfrm>
              <a:off x="3885070" y="2929730"/>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37" name="Line"/>
            <p:cNvSpPr/>
            <p:nvPr/>
          </p:nvSpPr>
          <p:spPr>
            <a:xfrm flipH="1">
              <a:off x="3535069" y="2007027"/>
              <a:ext cx="240317" cy="50585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38" name="Rounded Rectangle"/>
            <p:cNvSpPr/>
            <p:nvPr/>
          </p:nvSpPr>
          <p:spPr>
            <a:xfrm>
              <a:off x="3368363" y="2412330"/>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39" name="Line"/>
            <p:cNvSpPr/>
            <p:nvPr/>
          </p:nvSpPr>
          <p:spPr>
            <a:xfrm flipV="1">
              <a:off x="3776807" y="1525153"/>
              <a:ext cx="550625" cy="481254"/>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0" name="Rounded Rectangle"/>
            <p:cNvSpPr/>
            <p:nvPr/>
          </p:nvSpPr>
          <p:spPr>
            <a:xfrm>
              <a:off x="3606962" y="1869929"/>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41" name="Line"/>
            <p:cNvSpPr/>
            <p:nvPr/>
          </p:nvSpPr>
          <p:spPr>
            <a:xfrm flipH="1" flipV="1">
              <a:off x="4308797" y="1525153"/>
              <a:ext cx="235492" cy="949568"/>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2" name="Rounded Rectangle"/>
            <p:cNvSpPr/>
            <p:nvPr/>
          </p:nvSpPr>
          <p:spPr>
            <a:xfrm>
              <a:off x="4374292" y="238597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43" name="Line"/>
            <p:cNvSpPr/>
            <p:nvPr/>
          </p:nvSpPr>
          <p:spPr>
            <a:xfrm>
              <a:off x="3189234" y="606801"/>
              <a:ext cx="1138968" cy="919780"/>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4" name="Rounded Rectangle"/>
            <p:cNvSpPr/>
            <p:nvPr/>
          </p:nvSpPr>
          <p:spPr>
            <a:xfrm>
              <a:off x="4161351" y="136875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45" name="Line"/>
            <p:cNvSpPr/>
            <p:nvPr/>
          </p:nvSpPr>
          <p:spPr>
            <a:xfrm>
              <a:off x="1988313" y="1047958"/>
              <a:ext cx="502379" cy="978917"/>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6" name="Line"/>
            <p:cNvSpPr/>
            <p:nvPr/>
          </p:nvSpPr>
          <p:spPr>
            <a:xfrm>
              <a:off x="409687" y="1982576"/>
              <a:ext cx="251684" cy="1044927"/>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7" name="Rounded Rectangle"/>
            <p:cNvSpPr/>
            <p:nvPr/>
          </p:nvSpPr>
          <p:spPr>
            <a:xfrm>
              <a:off x="514621" y="2928670"/>
              <a:ext cx="336845" cy="336844"/>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48" name="Line"/>
            <p:cNvSpPr/>
            <p:nvPr/>
          </p:nvSpPr>
          <p:spPr>
            <a:xfrm flipH="1">
              <a:off x="166703" y="2006405"/>
              <a:ext cx="240316" cy="50585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49" name="Rounded Rectangle"/>
            <p:cNvSpPr/>
            <p:nvPr/>
          </p:nvSpPr>
          <p:spPr>
            <a:xfrm>
              <a:off x="0" y="2411709"/>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0" name="Line"/>
            <p:cNvSpPr/>
            <p:nvPr/>
          </p:nvSpPr>
          <p:spPr>
            <a:xfrm flipV="1">
              <a:off x="408446" y="1526580"/>
              <a:ext cx="550625" cy="481253"/>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51" name="Rounded Rectangle"/>
            <p:cNvSpPr/>
            <p:nvPr/>
          </p:nvSpPr>
          <p:spPr>
            <a:xfrm>
              <a:off x="238598" y="1871354"/>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2" name="Line"/>
            <p:cNvSpPr/>
            <p:nvPr/>
          </p:nvSpPr>
          <p:spPr>
            <a:xfrm flipH="1">
              <a:off x="2231591" y="2007027"/>
              <a:ext cx="240317" cy="50585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53" name="Rounded Rectangle"/>
            <p:cNvSpPr/>
            <p:nvPr/>
          </p:nvSpPr>
          <p:spPr>
            <a:xfrm>
              <a:off x="2058491" y="241404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4" name="Line"/>
            <p:cNvSpPr/>
            <p:nvPr/>
          </p:nvSpPr>
          <p:spPr>
            <a:xfrm>
              <a:off x="2484590" y="1985463"/>
              <a:ext cx="241669" cy="104266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55" name="Rounded Rectangle"/>
            <p:cNvSpPr/>
            <p:nvPr/>
          </p:nvSpPr>
          <p:spPr>
            <a:xfrm>
              <a:off x="2573113" y="2928670"/>
              <a:ext cx="336844" cy="336844"/>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6" name="Line"/>
            <p:cNvSpPr/>
            <p:nvPr/>
          </p:nvSpPr>
          <p:spPr>
            <a:xfrm flipH="1" flipV="1">
              <a:off x="940356" y="1525153"/>
              <a:ext cx="235492" cy="949568"/>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57" name="Rounded Rectangle"/>
            <p:cNvSpPr/>
            <p:nvPr/>
          </p:nvSpPr>
          <p:spPr>
            <a:xfrm>
              <a:off x="1005854" y="2385977"/>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8" name="Rounded Rectangle"/>
            <p:cNvSpPr/>
            <p:nvPr/>
          </p:nvSpPr>
          <p:spPr>
            <a:xfrm>
              <a:off x="2297089" y="1871354"/>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59" name="Line"/>
            <p:cNvSpPr/>
            <p:nvPr/>
          </p:nvSpPr>
          <p:spPr>
            <a:xfrm flipH="1">
              <a:off x="959837" y="1049968"/>
              <a:ext cx="1036702" cy="478623"/>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0" name="Rounded Rectangle"/>
            <p:cNvSpPr/>
            <p:nvPr/>
          </p:nvSpPr>
          <p:spPr>
            <a:xfrm>
              <a:off x="783629" y="1408194"/>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900"/>
                </a:lnSpc>
                <a:defRPr sz="2600">
                  <a:latin typeface="Helvetica"/>
                  <a:ea typeface="Helvetica"/>
                  <a:cs typeface="Helvetica"/>
                  <a:sym typeface="Helvetica"/>
                </a:defRPr>
              </a:pPr>
              <a:endParaRPr/>
            </a:p>
          </p:txBody>
        </p:sp>
        <p:sp>
          <p:nvSpPr>
            <p:cNvPr id="161" name="Line"/>
            <p:cNvSpPr/>
            <p:nvPr/>
          </p:nvSpPr>
          <p:spPr>
            <a:xfrm flipH="1">
              <a:off x="2007027" y="606106"/>
              <a:ext cx="1178772" cy="461406"/>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2" name="Rounded Rectangle"/>
            <p:cNvSpPr/>
            <p:nvPr/>
          </p:nvSpPr>
          <p:spPr>
            <a:xfrm>
              <a:off x="1794161" y="93567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63" name="Rounded Rectangle"/>
            <p:cNvSpPr/>
            <p:nvPr/>
          </p:nvSpPr>
          <p:spPr>
            <a:xfrm>
              <a:off x="2991827" y="430411"/>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64" name="Line"/>
            <p:cNvSpPr/>
            <p:nvPr/>
          </p:nvSpPr>
          <p:spPr>
            <a:xfrm>
              <a:off x="7181327" y="1047958"/>
              <a:ext cx="502379" cy="978917"/>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5" name="Line"/>
            <p:cNvSpPr/>
            <p:nvPr/>
          </p:nvSpPr>
          <p:spPr>
            <a:xfrm>
              <a:off x="5604707" y="1983635"/>
              <a:ext cx="251684" cy="1044927"/>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6" name="Rounded Rectangle"/>
            <p:cNvSpPr/>
            <p:nvPr/>
          </p:nvSpPr>
          <p:spPr>
            <a:xfrm>
              <a:off x="5709642" y="2929730"/>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67" name="Line"/>
            <p:cNvSpPr/>
            <p:nvPr/>
          </p:nvSpPr>
          <p:spPr>
            <a:xfrm flipH="1">
              <a:off x="5359637" y="2007027"/>
              <a:ext cx="240317" cy="50585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68" name="Rounded Rectangle"/>
            <p:cNvSpPr/>
            <p:nvPr/>
          </p:nvSpPr>
          <p:spPr>
            <a:xfrm>
              <a:off x="5192937" y="2412330"/>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69" name="Line"/>
            <p:cNvSpPr/>
            <p:nvPr/>
          </p:nvSpPr>
          <p:spPr>
            <a:xfrm flipV="1">
              <a:off x="5601379" y="1525153"/>
              <a:ext cx="550625" cy="481254"/>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70" name="Rounded Rectangle"/>
            <p:cNvSpPr/>
            <p:nvPr/>
          </p:nvSpPr>
          <p:spPr>
            <a:xfrm>
              <a:off x="5431533" y="1869929"/>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71" name="Line"/>
            <p:cNvSpPr/>
            <p:nvPr/>
          </p:nvSpPr>
          <p:spPr>
            <a:xfrm flipH="1">
              <a:off x="7424601" y="2007027"/>
              <a:ext cx="240316" cy="505852"/>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72" name="Rounded Rectangle"/>
            <p:cNvSpPr/>
            <p:nvPr/>
          </p:nvSpPr>
          <p:spPr>
            <a:xfrm>
              <a:off x="7251498" y="241404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73" name="Line"/>
            <p:cNvSpPr/>
            <p:nvPr/>
          </p:nvSpPr>
          <p:spPr>
            <a:xfrm>
              <a:off x="7677231" y="1983635"/>
              <a:ext cx="241669" cy="1042661"/>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74" name="Rounded Rectangle"/>
            <p:cNvSpPr/>
            <p:nvPr/>
          </p:nvSpPr>
          <p:spPr>
            <a:xfrm>
              <a:off x="7765754" y="2926843"/>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75" name="Line"/>
            <p:cNvSpPr/>
            <p:nvPr/>
          </p:nvSpPr>
          <p:spPr>
            <a:xfrm flipH="1" flipV="1">
              <a:off x="6133369" y="1525153"/>
              <a:ext cx="235492" cy="949568"/>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76" name="Rounded Rectangle"/>
            <p:cNvSpPr/>
            <p:nvPr/>
          </p:nvSpPr>
          <p:spPr>
            <a:xfrm>
              <a:off x="6198861" y="2385977"/>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77" name="Rounded Rectangle"/>
            <p:cNvSpPr/>
            <p:nvPr/>
          </p:nvSpPr>
          <p:spPr>
            <a:xfrm>
              <a:off x="7490097" y="1871354"/>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78" name="Line"/>
            <p:cNvSpPr/>
            <p:nvPr/>
          </p:nvSpPr>
          <p:spPr>
            <a:xfrm flipH="1">
              <a:off x="6152769" y="1047958"/>
              <a:ext cx="1036702" cy="478623"/>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79" name="Rounded Rectangle"/>
            <p:cNvSpPr/>
            <p:nvPr/>
          </p:nvSpPr>
          <p:spPr>
            <a:xfrm>
              <a:off x="5976567" y="1406184"/>
              <a:ext cx="336845"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80" name="Line"/>
            <p:cNvSpPr/>
            <p:nvPr/>
          </p:nvSpPr>
          <p:spPr>
            <a:xfrm>
              <a:off x="5034676" y="133333"/>
              <a:ext cx="2165288" cy="936263"/>
            </a:xfrm>
            <a:prstGeom prst="line">
              <a:avLst/>
            </a:prstGeom>
            <a:noFill/>
            <a:ln w="76200" cap="flat">
              <a:solidFill>
                <a:srgbClr val="000000"/>
              </a:solidFill>
              <a:prstDash val="solid"/>
              <a:miter lim="400000"/>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sp>
          <p:nvSpPr>
            <p:cNvPr id="181" name="Rounded Rectangle"/>
            <p:cNvSpPr/>
            <p:nvPr/>
          </p:nvSpPr>
          <p:spPr>
            <a:xfrm>
              <a:off x="6987099" y="937760"/>
              <a:ext cx="336844" cy="336845"/>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sp>
          <p:nvSpPr>
            <p:cNvPr id="182" name="Rounded Rectangle"/>
            <p:cNvSpPr/>
            <p:nvPr/>
          </p:nvSpPr>
          <p:spPr>
            <a:xfrm>
              <a:off x="4832774" y="0"/>
              <a:ext cx="336845" cy="336844"/>
            </a:xfrm>
            <a:prstGeom prst="roundRect">
              <a:avLst>
                <a:gd name="adj" fmla="val 50000"/>
              </a:avLst>
            </a:prstGeom>
            <a:solidFill>
              <a:srgbClr val="FFFFFF"/>
            </a:solidFill>
            <a:ln w="25400" cap="flat">
              <a:solidFill>
                <a:srgbClr val="000000"/>
              </a:solidFill>
              <a:prstDash val="solid"/>
              <a:miter lim="400000"/>
            </a:ln>
            <a:effectLst/>
          </p:spPr>
          <p:txBody>
            <a:bodyPr wrap="square" lIns="304800" tIns="304800" rIns="304800" bIns="304800" numCol="1" anchor="ctr">
              <a:noAutofit/>
            </a:bodyPr>
            <a:lstStyle/>
            <a:p>
              <a:pPr algn="l">
                <a:lnSpc>
                  <a:spcPts val="3300"/>
                </a:lnSpc>
                <a:defRPr sz="21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3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3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3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32">
                                            <p:bg/>
                                          </p:spTgt>
                                        </p:tgtEl>
                                        <p:attrNameLst>
                                          <p:attrName>style.visibility</p:attrName>
                                        </p:attrNameLst>
                                      </p:cBhvr>
                                      <p:to>
                                        <p:strVal val="visible"/>
                                      </p:to>
                                    </p:set>
                                  </p:childTnLst>
                                </p:cTn>
                              </p:par>
                              <p:par>
                                <p:cTn id="37" presetID="1" presetClass="entr" presetSubtype="0" fill="hold" grpId="0" nodeType="withEffect">
                                  <p:stCondLst>
                                    <p:cond delay="0"/>
                                  </p:stCondLst>
                                  <p:iterate>
                                    <p:tmAbs val="0"/>
                                  </p:iterate>
                                  <p:childTnLst>
                                    <p:set>
                                      <p:cBhvr>
                                        <p:cTn id="38" fill="hold"/>
                                        <p:tgtEl>
                                          <p:spTgt spid="132">
                                            <p:txEl>
                                              <p:pRg st="0" end="0"/>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1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132">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132">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advAuto="0"/>
      <p:bldP spid="131" grpId="0" build="p" bldLvl="5" animBg="1" advAuto="0"/>
      <p:bldP spid="132" grpId="0" build="p" bldLvl="5" animBg="1" advAuto="0"/>
      <p:bldP spid="133" grpId="0" animBg="1" advAuto="0"/>
      <p:bldP spid="18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6706-6A02-EA42-8BB6-8BCB8A409168}"/>
              </a:ext>
            </a:extLst>
          </p:cNvPr>
          <p:cNvSpPr>
            <a:spLocks noGrp="1"/>
          </p:cNvSpPr>
          <p:nvPr>
            <p:ph type="title"/>
          </p:nvPr>
        </p:nvSpPr>
        <p:spPr/>
        <p:txBody>
          <a:bodyPr/>
          <a:lstStyle/>
          <a:p>
            <a:r>
              <a:rPr lang="en-US" dirty="0"/>
              <a:t>A mathematics example…</a:t>
            </a:r>
          </a:p>
        </p:txBody>
      </p:sp>
      <p:sp>
        <p:nvSpPr>
          <p:cNvPr id="3" name="Text Placeholder 2">
            <a:extLst>
              <a:ext uri="{FF2B5EF4-FFF2-40B4-BE49-F238E27FC236}">
                <a16:creationId xmlns:a16="http://schemas.microsoft.com/office/drawing/2014/main" id="{43259606-1038-E646-BD3E-FA924C8C3E3B}"/>
              </a:ext>
            </a:extLst>
          </p:cNvPr>
          <p:cNvSpPr>
            <a:spLocks noGrp="1"/>
          </p:cNvSpPr>
          <p:nvPr>
            <p:ph type="body" sz="half" idx="1"/>
          </p:nvPr>
        </p:nvSpPr>
        <p:spPr>
          <a:xfrm>
            <a:off x="1270000" y="6446253"/>
            <a:ext cx="6333958" cy="1157705"/>
          </a:xfrm>
        </p:spPr>
        <p:txBody>
          <a:bodyPr/>
          <a:lstStyle/>
          <a:p>
            <a:r>
              <a:rPr lang="en-US" sz="4800" dirty="0"/>
              <a:t>Find</a:t>
            </a:r>
            <a:r>
              <a:rPr lang="en-US" sz="4800" i="1" dirty="0">
                <a:solidFill>
                  <a:srgbClr val="0070C0"/>
                </a:solidFill>
              </a:rPr>
              <a:t> f(0) </a:t>
            </a:r>
            <a:r>
              <a:rPr lang="en-US" sz="4800" dirty="0"/>
              <a:t>and </a:t>
            </a:r>
            <a:r>
              <a:rPr lang="en-US" sz="4800" i="1" dirty="0">
                <a:solidFill>
                  <a:srgbClr val="0070C0"/>
                </a:solidFill>
              </a:rPr>
              <a:t>f(6)</a:t>
            </a:r>
          </a:p>
        </p:txBody>
      </p:sp>
      <p:pic>
        <p:nvPicPr>
          <p:cNvPr id="5" name="Picture 4">
            <a:extLst>
              <a:ext uri="{FF2B5EF4-FFF2-40B4-BE49-F238E27FC236}">
                <a16:creationId xmlns:a16="http://schemas.microsoft.com/office/drawing/2014/main" id="{BA05DFEE-36B3-6B40-9992-1D2CB1143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965" y="2335296"/>
            <a:ext cx="9800135" cy="3457408"/>
          </a:xfrm>
          <a:prstGeom prst="rect">
            <a:avLst/>
          </a:prstGeom>
        </p:spPr>
      </p:pic>
    </p:spTree>
    <p:extLst>
      <p:ext uri="{BB962C8B-B14F-4D97-AF65-F5344CB8AC3E}">
        <p14:creationId xmlns:p14="http://schemas.microsoft.com/office/powerpoint/2010/main" val="22772675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E24A-5CE4-8F4E-B601-ECE0596C0E0F}"/>
              </a:ext>
            </a:extLst>
          </p:cNvPr>
          <p:cNvSpPr>
            <a:spLocks noGrp="1"/>
          </p:cNvSpPr>
          <p:nvPr>
            <p:ph type="title"/>
          </p:nvPr>
        </p:nvSpPr>
        <p:spPr/>
        <p:txBody>
          <a:bodyPr/>
          <a:lstStyle/>
          <a:p>
            <a:r>
              <a:rPr lang="en-US" dirty="0"/>
              <a:t>Comparing recursive solutions to iterative solutions...</a:t>
            </a:r>
          </a:p>
        </p:txBody>
      </p:sp>
      <p:sp>
        <p:nvSpPr>
          <p:cNvPr id="3" name="Text Placeholder 2">
            <a:extLst>
              <a:ext uri="{FF2B5EF4-FFF2-40B4-BE49-F238E27FC236}">
                <a16:creationId xmlns:a16="http://schemas.microsoft.com/office/drawing/2014/main" id="{13D913E3-220D-8D44-AA79-6BF8240F107A}"/>
              </a:ext>
            </a:extLst>
          </p:cNvPr>
          <p:cNvSpPr>
            <a:spLocks noGrp="1"/>
          </p:cNvSpPr>
          <p:nvPr>
            <p:ph type="body" sz="half" idx="1"/>
          </p:nvPr>
        </p:nvSpPr>
        <p:spPr>
          <a:xfrm>
            <a:off x="1333834" y="1908341"/>
            <a:ext cx="9109577" cy="10397958"/>
          </a:xfrm>
        </p:spPr>
        <p:txBody>
          <a:bodyPr/>
          <a:lstStyle/>
          <a:p>
            <a:r>
              <a:rPr lang="en-US" sz="4400" b="1" dirty="0">
                <a:solidFill>
                  <a:srgbClr val="0070C0"/>
                </a:solidFill>
              </a:rPr>
              <a:t>Iterative</a:t>
            </a:r>
          </a:p>
          <a:p>
            <a:endParaRPr lang="en-US" sz="4400" b="1" dirty="0">
              <a:solidFill>
                <a:srgbClr val="0070C0"/>
              </a:solidFill>
            </a:endParaRPr>
          </a:p>
          <a:p>
            <a:r>
              <a:rPr lang="en-US" dirty="0">
                <a:latin typeface="Lucida Sans Typewriter" panose="020B0509030504030204" pitchFamily="49" charset="77"/>
              </a:rPr>
              <a:t>for(int </a:t>
            </a:r>
            <a:r>
              <a:rPr lang="en-US" dirty="0" err="1">
                <a:latin typeface="Lucida Sans Typewriter" panose="020B0509030504030204" pitchFamily="49" charset="77"/>
              </a:rPr>
              <a:t>i</a:t>
            </a:r>
            <a:r>
              <a:rPr lang="en-US" dirty="0">
                <a:latin typeface="Lucida Sans Typewriter" panose="020B0509030504030204" pitchFamily="49" charset="77"/>
              </a:rPr>
              <a:t>=0; </a:t>
            </a:r>
            <a:r>
              <a:rPr lang="en-US" dirty="0" err="1">
                <a:latin typeface="Lucida Sans Typewriter" panose="020B0509030504030204" pitchFamily="49" charset="77"/>
              </a:rPr>
              <a:t>i</a:t>
            </a:r>
            <a:r>
              <a:rPr lang="en-US" dirty="0">
                <a:latin typeface="Lucida Sans Typewriter" panose="020B0509030504030204" pitchFamily="49" charset="77"/>
              </a:rPr>
              <a:t>&lt;=5; </a:t>
            </a:r>
            <a:r>
              <a:rPr lang="en-US" dirty="0" err="1">
                <a:latin typeface="Lucida Sans Typewriter" panose="020B0509030504030204" pitchFamily="49" charset="77"/>
              </a:rPr>
              <a:t>i</a:t>
            </a:r>
            <a:r>
              <a:rPr lang="en-US" dirty="0">
                <a:latin typeface="Lucida Sans Typewriter" panose="020B0509030504030204" pitchFamily="49" charset="77"/>
              </a:rPr>
              <a:t>++) </a:t>
            </a:r>
          </a:p>
          <a:p>
            <a:r>
              <a:rPr lang="en-US" dirty="0">
                <a:latin typeface="Lucida Sans Typewriter" panose="020B0509030504030204" pitchFamily="49" charset="77"/>
              </a:rPr>
              <a:t>	</a:t>
            </a:r>
            <a:r>
              <a:rPr lang="en-US" dirty="0" err="1">
                <a:latin typeface="Lucida Sans Typewriter" panose="020B0509030504030204" pitchFamily="49" charset="77"/>
              </a:rPr>
              <a:t>System.out.println</a:t>
            </a:r>
            <a:r>
              <a:rPr lang="en-US" dirty="0">
                <a:latin typeface="Lucida Sans Typewriter" panose="020B0509030504030204" pitchFamily="49" charset="77"/>
              </a:rPr>
              <a:t>(</a:t>
            </a:r>
            <a:r>
              <a:rPr lang="en-US" dirty="0" err="1">
                <a:latin typeface="Lucida Sans Typewriter" panose="020B0509030504030204" pitchFamily="49" charset="77"/>
              </a:rPr>
              <a:t>i</a:t>
            </a:r>
            <a:r>
              <a:rPr lang="en-US" dirty="0">
                <a:latin typeface="Lucida Sans Typewriter" panose="020B0509030504030204" pitchFamily="49" charset="77"/>
              </a:rPr>
              <a:t>);</a:t>
            </a:r>
            <a:endParaRPr lang="en-US" sz="4400" b="1" dirty="0">
              <a:solidFill>
                <a:srgbClr val="0070C0"/>
              </a:solidFill>
              <a:latin typeface="Lucida Sans Typewriter" panose="020B0509030504030204" pitchFamily="49" charset="77"/>
            </a:endParaRPr>
          </a:p>
        </p:txBody>
      </p:sp>
      <p:sp>
        <p:nvSpPr>
          <p:cNvPr id="4" name="Text Placeholder 2">
            <a:extLst>
              <a:ext uri="{FF2B5EF4-FFF2-40B4-BE49-F238E27FC236}">
                <a16:creationId xmlns:a16="http://schemas.microsoft.com/office/drawing/2014/main" id="{1754601C-96CD-DD4D-AE2F-D1FC61A33E8E}"/>
              </a:ext>
            </a:extLst>
          </p:cNvPr>
          <p:cNvSpPr txBox="1">
            <a:spLocks/>
          </p:cNvSpPr>
          <p:nvPr/>
        </p:nvSpPr>
        <p:spPr>
          <a:xfrm>
            <a:off x="11117179" y="1908341"/>
            <a:ext cx="12609095" cy="1039795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 typeface="Gill Sans"/>
              <a:buChar char="•"/>
              <a:tabLst>
                <a:tab pos="24765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3035300" algn="l"/>
              </a:tabLst>
              <a:defRPr sz="3600" b="0" i="1"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 typeface="Gill Sans"/>
              <a:buChar char="•"/>
              <a:tabLst>
                <a:tab pos="37211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 typeface="Gill Sans"/>
              <a:buChar char="•"/>
              <a:tabLst>
                <a:tab pos="43688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hangingPunct="1"/>
            <a:r>
              <a:rPr lang="en-US" sz="4400" b="1" dirty="0">
                <a:solidFill>
                  <a:srgbClr val="00B050"/>
                </a:solidFill>
              </a:rPr>
              <a:t>Recursive</a:t>
            </a:r>
            <a:r>
              <a:rPr lang="en-US" sz="4400" b="1" dirty="0"/>
              <a:t> </a:t>
            </a:r>
          </a:p>
          <a:p>
            <a:pPr hangingPunct="1"/>
            <a:endParaRPr lang="en-US" sz="4400" b="1" dirty="0"/>
          </a:p>
          <a:p>
            <a:r>
              <a:rPr lang="en-US" dirty="0">
                <a:latin typeface="Lucida Sans Typewriter" panose="020B0509030504030204" pitchFamily="49" charset="77"/>
              </a:rPr>
              <a:t>public static void </a:t>
            </a:r>
            <a:r>
              <a:rPr lang="en-US" dirty="0" err="1">
                <a:latin typeface="Lucida Sans Typewriter" panose="020B0509030504030204" pitchFamily="49" charset="77"/>
              </a:rPr>
              <a:t>printNumber</a:t>
            </a:r>
            <a:r>
              <a:rPr lang="en-US" dirty="0">
                <a:latin typeface="Lucida Sans Typewriter" panose="020B0509030504030204" pitchFamily="49" charset="77"/>
              </a:rPr>
              <a:t>(int n) {</a:t>
            </a:r>
          </a:p>
          <a:p>
            <a:r>
              <a:rPr lang="en-US" dirty="0">
                <a:latin typeface="Lucida Sans Typewriter" panose="020B0509030504030204" pitchFamily="49" charset="77"/>
              </a:rPr>
              <a:t>	if (n&gt;=0) {</a:t>
            </a:r>
          </a:p>
          <a:p>
            <a:r>
              <a:rPr lang="en-US" dirty="0">
                <a:latin typeface="Lucida Sans Typewriter" panose="020B0509030504030204" pitchFamily="49" charset="77"/>
              </a:rPr>
              <a:t>			</a:t>
            </a:r>
            <a:r>
              <a:rPr lang="en-US" dirty="0" err="1">
                <a:latin typeface="Lucida Sans Typewriter" panose="020B0509030504030204" pitchFamily="49" charset="77"/>
              </a:rPr>
              <a:t>printNumber</a:t>
            </a:r>
            <a:r>
              <a:rPr lang="en-US" dirty="0">
                <a:latin typeface="Lucida Sans Typewriter" panose="020B0509030504030204" pitchFamily="49" charset="77"/>
              </a:rPr>
              <a:t>(n-1);</a:t>
            </a:r>
          </a:p>
          <a:p>
            <a:r>
              <a:rPr lang="en-US" dirty="0">
                <a:latin typeface="Lucida Sans Typewriter" panose="020B0509030504030204" pitchFamily="49" charset="77"/>
              </a:rPr>
              <a:t>			</a:t>
            </a:r>
            <a:r>
              <a:rPr lang="en-US" dirty="0" err="1">
                <a:latin typeface="Lucida Sans Typewriter" panose="020B0509030504030204" pitchFamily="49" charset="77"/>
              </a:rPr>
              <a:t>System.out.println</a:t>
            </a:r>
            <a:r>
              <a:rPr lang="en-US" dirty="0">
                <a:latin typeface="Lucida Sans Typewriter" panose="020B0509030504030204" pitchFamily="49" charset="77"/>
              </a:rPr>
              <a:t>(n);</a:t>
            </a:r>
          </a:p>
          <a:p>
            <a:r>
              <a:rPr lang="en-US" dirty="0">
                <a:latin typeface="Lucida Sans Typewriter" panose="020B0509030504030204" pitchFamily="49" charset="77"/>
              </a:rPr>
              <a:t>	}</a:t>
            </a:r>
          </a:p>
          <a:p>
            <a:r>
              <a:rPr lang="en-US" dirty="0">
                <a:latin typeface="Lucida Sans Typewriter" panose="020B0509030504030204" pitchFamily="49" charset="77"/>
              </a:rPr>
              <a:t>}</a:t>
            </a:r>
          </a:p>
          <a:p>
            <a:endParaRPr lang="en-US" dirty="0">
              <a:latin typeface="Lucida Sans Typewriter" panose="020B0509030504030204" pitchFamily="49" charset="77"/>
            </a:endParaRPr>
          </a:p>
          <a:p>
            <a:r>
              <a:rPr lang="en-US" dirty="0">
                <a:latin typeface="Lucida Sans Typewriter" panose="020B0509030504030204" pitchFamily="49" charset="77"/>
              </a:rPr>
              <a:t>call: </a:t>
            </a:r>
            <a:r>
              <a:rPr lang="en-US" dirty="0" err="1">
                <a:latin typeface="Lucida Sans Typewriter" panose="020B0509030504030204" pitchFamily="49" charset="77"/>
              </a:rPr>
              <a:t>printNumber</a:t>
            </a:r>
            <a:r>
              <a:rPr lang="en-US" dirty="0">
                <a:latin typeface="Lucida Sans Typewriter" panose="020B0509030504030204" pitchFamily="49" charset="77"/>
              </a:rPr>
              <a:t>(5);</a:t>
            </a:r>
            <a:br>
              <a:rPr lang="en-US" dirty="0">
                <a:latin typeface="Lucida Sans Typewriter" panose="020B0509030504030204" pitchFamily="49" charset="77"/>
              </a:rPr>
            </a:br>
            <a:endParaRPr lang="en-US" dirty="0">
              <a:latin typeface="Lucida Sans Typewriter" panose="020B0509030504030204" pitchFamily="49" charset="77"/>
            </a:endParaRPr>
          </a:p>
          <a:p>
            <a:pPr hangingPunct="1"/>
            <a:endParaRPr lang="en-US" sz="4400" b="1" dirty="0"/>
          </a:p>
        </p:txBody>
      </p:sp>
    </p:spTree>
    <p:extLst>
      <p:ext uri="{BB962C8B-B14F-4D97-AF65-F5344CB8AC3E}">
        <p14:creationId xmlns:p14="http://schemas.microsoft.com/office/powerpoint/2010/main" val="40426244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E24A-5CE4-8F4E-B601-ECE0596C0E0F}"/>
              </a:ext>
            </a:extLst>
          </p:cNvPr>
          <p:cNvSpPr>
            <a:spLocks noGrp="1"/>
          </p:cNvSpPr>
          <p:nvPr>
            <p:ph type="title"/>
          </p:nvPr>
        </p:nvSpPr>
        <p:spPr/>
        <p:txBody>
          <a:bodyPr/>
          <a:lstStyle/>
          <a:p>
            <a:r>
              <a:rPr lang="en-US" dirty="0"/>
              <a:t>Comparing recursive solutions to iterative solutions...Factorial</a:t>
            </a:r>
          </a:p>
        </p:txBody>
      </p:sp>
      <p:sp>
        <p:nvSpPr>
          <p:cNvPr id="3" name="Text Placeholder 2">
            <a:extLst>
              <a:ext uri="{FF2B5EF4-FFF2-40B4-BE49-F238E27FC236}">
                <a16:creationId xmlns:a16="http://schemas.microsoft.com/office/drawing/2014/main" id="{13D913E3-220D-8D44-AA79-6BF8240F107A}"/>
              </a:ext>
            </a:extLst>
          </p:cNvPr>
          <p:cNvSpPr>
            <a:spLocks noGrp="1"/>
          </p:cNvSpPr>
          <p:nvPr>
            <p:ph type="body" sz="half" idx="1"/>
          </p:nvPr>
        </p:nvSpPr>
        <p:spPr>
          <a:xfrm>
            <a:off x="1333834" y="1908341"/>
            <a:ext cx="10745871" cy="10397958"/>
          </a:xfrm>
        </p:spPr>
        <p:txBody>
          <a:bodyPr/>
          <a:lstStyle/>
          <a:p>
            <a:r>
              <a:rPr lang="en-US" sz="4400" b="1" dirty="0">
                <a:solidFill>
                  <a:srgbClr val="0070C0"/>
                </a:solidFill>
              </a:rPr>
              <a:t>Iterative</a:t>
            </a:r>
          </a:p>
          <a:p>
            <a:endParaRPr lang="en-US" sz="4400" b="1" dirty="0">
              <a:solidFill>
                <a:srgbClr val="0070C0"/>
              </a:solidFill>
            </a:endParaRPr>
          </a:p>
          <a:p>
            <a:r>
              <a:rPr lang="en-US" dirty="0">
                <a:latin typeface="Lucida Sans Typewriter" panose="020B0509030504030204" pitchFamily="49" charset="77"/>
              </a:rPr>
              <a:t>public static int factorial(int n){</a:t>
            </a:r>
          </a:p>
          <a:p>
            <a:r>
              <a:rPr lang="en-US" dirty="0">
                <a:latin typeface="Lucida Sans Typewriter" panose="020B0509030504030204" pitchFamily="49" charset="77"/>
              </a:rPr>
              <a:t>	int product = 1;</a:t>
            </a:r>
          </a:p>
          <a:p>
            <a:r>
              <a:rPr lang="en-US" dirty="0">
                <a:latin typeface="Lucida Sans Typewriter" panose="020B0509030504030204" pitchFamily="49" charset="77"/>
              </a:rPr>
              <a:t>	for(int </a:t>
            </a:r>
            <a:r>
              <a:rPr lang="en-US" dirty="0" err="1">
                <a:latin typeface="Lucida Sans Typewriter" panose="020B0509030504030204" pitchFamily="49" charset="77"/>
              </a:rPr>
              <a:t>i</a:t>
            </a:r>
            <a:r>
              <a:rPr lang="en-US" dirty="0">
                <a:latin typeface="Lucida Sans Typewriter" panose="020B0509030504030204" pitchFamily="49" charset="77"/>
              </a:rPr>
              <a:t>= 1; </a:t>
            </a:r>
            <a:r>
              <a:rPr lang="en-US" dirty="0" err="1">
                <a:latin typeface="Lucida Sans Typewriter" panose="020B0509030504030204" pitchFamily="49" charset="77"/>
              </a:rPr>
              <a:t>i</a:t>
            </a:r>
            <a:r>
              <a:rPr lang="en-US" dirty="0">
                <a:latin typeface="Lucida Sans Typewriter" panose="020B0509030504030204" pitchFamily="49" charset="77"/>
              </a:rPr>
              <a:t>&lt;= n; </a:t>
            </a:r>
            <a:r>
              <a:rPr lang="en-US" dirty="0" err="1">
                <a:latin typeface="Lucida Sans Typewriter" panose="020B0509030504030204" pitchFamily="49" charset="77"/>
              </a:rPr>
              <a:t>i</a:t>
            </a:r>
            <a:r>
              <a:rPr lang="en-US" dirty="0">
                <a:latin typeface="Lucida Sans Typewriter" panose="020B0509030504030204" pitchFamily="49" charset="77"/>
              </a:rPr>
              <a:t>++){</a:t>
            </a:r>
          </a:p>
          <a:p>
            <a:r>
              <a:rPr lang="en-US" dirty="0">
                <a:latin typeface="Lucida Sans Typewriter" panose="020B0509030504030204" pitchFamily="49" charset="77"/>
              </a:rPr>
              <a:t>			product *= </a:t>
            </a:r>
            <a:r>
              <a:rPr lang="en-US" dirty="0" err="1">
                <a:latin typeface="Lucida Sans Typewriter" panose="020B0509030504030204" pitchFamily="49" charset="77"/>
              </a:rPr>
              <a:t>i</a:t>
            </a:r>
            <a:r>
              <a:rPr lang="en-US" dirty="0">
                <a:latin typeface="Lucida Sans Typewriter" panose="020B0509030504030204" pitchFamily="49" charset="77"/>
              </a:rPr>
              <a:t>;</a:t>
            </a:r>
          </a:p>
          <a:p>
            <a:r>
              <a:rPr lang="en-US" dirty="0">
                <a:latin typeface="Lucida Sans Typewriter" panose="020B0509030504030204" pitchFamily="49" charset="77"/>
              </a:rPr>
              <a:t>	}</a:t>
            </a:r>
          </a:p>
          <a:p>
            <a:r>
              <a:rPr lang="en-US" dirty="0">
                <a:latin typeface="Lucida Sans Typewriter" panose="020B0509030504030204" pitchFamily="49" charset="77"/>
              </a:rPr>
              <a:t>	return product;</a:t>
            </a:r>
          </a:p>
          <a:p>
            <a:r>
              <a:rPr lang="en-US" dirty="0">
                <a:latin typeface="Lucida Sans Typewriter" panose="020B0509030504030204" pitchFamily="49" charset="77"/>
              </a:rPr>
              <a:t>}</a:t>
            </a:r>
          </a:p>
          <a:p>
            <a:endParaRPr lang="en-US" dirty="0"/>
          </a:p>
          <a:p>
            <a:br>
              <a:rPr lang="en-US" dirty="0"/>
            </a:br>
            <a:endParaRPr lang="en-US" dirty="0"/>
          </a:p>
        </p:txBody>
      </p:sp>
      <p:sp>
        <p:nvSpPr>
          <p:cNvPr id="4" name="Text Placeholder 2">
            <a:extLst>
              <a:ext uri="{FF2B5EF4-FFF2-40B4-BE49-F238E27FC236}">
                <a16:creationId xmlns:a16="http://schemas.microsoft.com/office/drawing/2014/main" id="{1754601C-96CD-DD4D-AE2F-D1FC61A33E8E}"/>
              </a:ext>
            </a:extLst>
          </p:cNvPr>
          <p:cNvSpPr txBox="1">
            <a:spLocks/>
          </p:cNvSpPr>
          <p:nvPr/>
        </p:nvSpPr>
        <p:spPr>
          <a:xfrm>
            <a:off x="12705347" y="1908341"/>
            <a:ext cx="11020927" cy="1039795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 typeface="Gill Sans"/>
              <a:buChar char="•"/>
              <a:tabLst>
                <a:tab pos="24765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3035300" algn="l"/>
              </a:tabLst>
              <a:defRPr sz="3600" b="0" i="1"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 typeface="Gill Sans"/>
              <a:buChar char="•"/>
              <a:tabLst>
                <a:tab pos="37211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 typeface="Gill Sans"/>
              <a:buChar char="•"/>
              <a:tabLst>
                <a:tab pos="43688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hangingPunct="1"/>
            <a:r>
              <a:rPr lang="en-US" sz="4400" b="1" dirty="0">
                <a:solidFill>
                  <a:srgbClr val="00B050"/>
                </a:solidFill>
              </a:rPr>
              <a:t>Recursive</a:t>
            </a:r>
            <a:r>
              <a:rPr lang="en-US" sz="4400" b="1" dirty="0"/>
              <a:t> </a:t>
            </a:r>
          </a:p>
          <a:p>
            <a:pPr hangingPunct="1"/>
            <a:endParaRPr lang="en-US" sz="4400" b="1" dirty="0"/>
          </a:p>
          <a:p>
            <a:r>
              <a:rPr lang="en-US" dirty="0">
                <a:latin typeface="Lucida Sans Typewriter" panose="020B0509030504030204" pitchFamily="49" charset="77"/>
              </a:rPr>
              <a:t>public static int factorial(int n){</a:t>
            </a:r>
          </a:p>
          <a:p>
            <a:r>
              <a:rPr lang="en-US" dirty="0">
                <a:latin typeface="Lucida Sans Typewriter" panose="020B0509030504030204" pitchFamily="49" charset="77"/>
              </a:rPr>
              <a:t>	if (n == 0 || n == 1){</a:t>
            </a:r>
          </a:p>
          <a:p>
            <a:r>
              <a:rPr lang="en-US" dirty="0">
                <a:latin typeface="Lucida Sans Typewriter" panose="020B0509030504030204" pitchFamily="49" charset="77"/>
              </a:rPr>
              <a:t>			return 1;</a:t>
            </a:r>
          </a:p>
          <a:p>
            <a:r>
              <a:rPr lang="en-US" dirty="0">
                <a:latin typeface="Lucida Sans Typewriter" panose="020B0509030504030204" pitchFamily="49" charset="77"/>
              </a:rPr>
              <a:t>	}</a:t>
            </a:r>
          </a:p>
          <a:p>
            <a:r>
              <a:rPr lang="en-US" dirty="0">
                <a:latin typeface="Lucida Sans Typewriter" panose="020B0509030504030204" pitchFamily="49" charset="77"/>
              </a:rPr>
              <a:t>	else {</a:t>
            </a:r>
          </a:p>
          <a:p>
            <a:r>
              <a:rPr lang="en-US" dirty="0">
                <a:latin typeface="Lucida Sans Typewriter" panose="020B0509030504030204" pitchFamily="49" charset="77"/>
              </a:rPr>
              <a:t>			return n * factorial(n-1);</a:t>
            </a:r>
          </a:p>
          <a:p>
            <a:r>
              <a:rPr lang="en-US" dirty="0">
                <a:latin typeface="Lucida Sans Typewriter" panose="020B0509030504030204" pitchFamily="49" charset="77"/>
              </a:rPr>
              <a:t>	}</a:t>
            </a:r>
          </a:p>
          <a:p>
            <a:r>
              <a:rPr lang="en-US" dirty="0">
                <a:latin typeface="Lucida Sans Typewriter" panose="020B0509030504030204" pitchFamily="49" charset="77"/>
              </a:rPr>
              <a:t>}</a:t>
            </a:r>
          </a:p>
          <a:p>
            <a:br>
              <a:rPr lang="en-US" dirty="0">
                <a:latin typeface="Lucida Sans Typewriter" panose="020B0509030504030204" pitchFamily="49" charset="77"/>
              </a:rPr>
            </a:br>
            <a:endParaRPr lang="en-US" dirty="0">
              <a:latin typeface="Lucida Sans Typewriter" panose="020B0509030504030204" pitchFamily="49" charset="77"/>
            </a:endParaRPr>
          </a:p>
          <a:p>
            <a:pPr hangingPunct="1"/>
            <a:endParaRPr lang="en-US" sz="4400" b="1" dirty="0"/>
          </a:p>
        </p:txBody>
      </p:sp>
    </p:spTree>
    <p:extLst>
      <p:ext uri="{BB962C8B-B14F-4D97-AF65-F5344CB8AC3E}">
        <p14:creationId xmlns:p14="http://schemas.microsoft.com/office/powerpoint/2010/main" val="38358859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5055-7D30-F54C-9B31-64012BFEF2C4}"/>
              </a:ext>
            </a:extLst>
          </p:cNvPr>
          <p:cNvSpPr>
            <a:spLocks noGrp="1"/>
          </p:cNvSpPr>
          <p:nvPr>
            <p:ph type="title"/>
          </p:nvPr>
        </p:nvSpPr>
        <p:spPr/>
        <p:txBody>
          <a:bodyPr/>
          <a:lstStyle/>
          <a:p>
            <a:r>
              <a:rPr lang="en-US" dirty="0"/>
              <a:t>Example: Converting decimal to binary</a:t>
            </a:r>
          </a:p>
        </p:txBody>
      </p:sp>
      <p:sp>
        <p:nvSpPr>
          <p:cNvPr id="3" name="Text Placeholder 2">
            <a:extLst>
              <a:ext uri="{FF2B5EF4-FFF2-40B4-BE49-F238E27FC236}">
                <a16:creationId xmlns:a16="http://schemas.microsoft.com/office/drawing/2014/main" id="{5378E530-112C-D246-AF29-59A0450534F9}"/>
              </a:ext>
            </a:extLst>
          </p:cNvPr>
          <p:cNvSpPr>
            <a:spLocks noGrp="1"/>
          </p:cNvSpPr>
          <p:nvPr>
            <p:ph type="body" sz="half" idx="1"/>
          </p:nvPr>
        </p:nvSpPr>
        <p:spPr>
          <a:xfrm>
            <a:off x="1270001" y="1778000"/>
            <a:ext cx="7825874" cy="2505242"/>
          </a:xfrm>
        </p:spPr>
        <p:txBody>
          <a:bodyPr/>
          <a:lstStyle/>
          <a:p>
            <a:r>
              <a:rPr lang="en-US" dirty="0"/>
              <a:t>Here is the method for converting and printing the decimal number 100 to a binary number (base 2):</a:t>
            </a:r>
          </a:p>
          <a:p>
            <a:endParaRPr lang="en-US" dirty="0"/>
          </a:p>
          <a:p>
            <a:endParaRPr lang="en-US" dirty="0"/>
          </a:p>
        </p:txBody>
      </p:sp>
      <p:pic>
        <p:nvPicPr>
          <p:cNvPr id="5" name="Picture 4">
            <a:extLst>
              <a:ext uri="{FF2B5EF4-FFF2-40B4-BE49-F238E27FC236}">
                <a16:creationId xmlns:a16="http://schemas.microsoft.com/office/drawing/2014/main" id="{A71C3598-1E5A-7341-B4C8-D405D3D30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016" y="5116742"/>
            <a:ext cx="5723690" cy="5376800"/>
          </a:xfrm>
          <a:prstGeom prst="rect">
            <a:avLst/>
          </a:prstGeom>
        </p:spPr>
      </p:pic>
      <p:sp>
        <p:nvSpPr>
          <p:cNvPr id="6" name="Rectangle 5">
            <a:extLst>
              <a:ext uri="{FF2B5EF4-FFF2-40B4-BE49-F238E27FC236}">
                <a16:creationId xmlns:a16="http://schemas.microsoft.com/office/drawing/2014/main" id="{A4384CB6-9A60-BF44-8295-635ECC8C1FB6}"/>
              </a:ext>
            </a:extLst>
          </p:cNvPr>
          <p:cNvSpPr/>
          <p:nvPr/>
        </p:nvSpPr>
        <p:spPr>
          <a:xfrm>
            <a:off x="9914021" y="1872916"/>
            <a:ext cx="13475367" cy="10556736"/>
          </a:xfrm>
          <a:prstGeom prst="rect">
            <a:avLst/>
          </a:prstGeom>
        </p:spPr>
        <p:txBody>
          <a:bodyPr wrap="square">
            <a:spAutoFit/>
          </a:bodyPr>
          <a:lstStyle/>
          <a:p>
            <a:r>
              <a:rPr lang="en-US" sz="4000" dirty="0">
                <a:latin typeface="Arial" panose="020B0604020202020204" pitchFamily="34" charset="0"/>
              </a:rPr>
              <a:t>Now, let's look at this same problem recursively.</a:t>
            </a:r>
          </a:p>
          <a:p>
            <a:endParaRPr lang="en-US" sz="4000" dirty="0">
              <a:latin typeface="Arial" panose="020B0604020202020204" pitchFamily="34" charset="0"/>
            </a:endParaRPr>
          </a:p>
          <a:p>
            <a:r>
              <a:rPr lang="en-US" sz="4000" b="1" dirty="0">
                <a:latin typeface="Arial" panose="020B0604020202020204" pitchFamily="34" charset="0"/>
              </a:rPr>
              <a:t>First, know how to take one step: </a:t>
            </a:r>
          </a:p>
          <a:p>
            <a:pPr marL="571500" indent="-571500">
              <a:buFont typeface="Arial" panose="020B0604020202020204" pitchFamily="34" charset="0"/>
              <a:buChar char="•"/>
            </a:pPr>
            <a:r>
              <a:rPr lang="en-US" sz="4000" dirty="0">
                <a:latin typeface="Arial" panose="020B0604020202020204" pitchFamily="34" charset="0"/>
              </a:rPr>
              <a:t>A step seems to be "Divide by 2; Note the quotient and the remainder”</a:t>
            </a:r>
          </a:p>
          <a:p>
            <a:endParaRPr lang="en-US" sz="4000" dirty="0">
              <a:latin typeface="Arial" panose="020B0604020202020204" pitchFamily="34" charset="0"/>
            </a:endParaRPr>
          </a:p>
          <a:p>
            <a:r>
              <a:rPr lang="en-US" sz="4000" b="1" dirty="0">
                <a:latin typeface="Arial" panose="020B0604020202020204" pitchFamily="34" charset="0"/>
              </a:rPr>
              <a:t>Second, break each problem down into one step plus a smaller problem: </a:t>
            </a:r>
          </a:p>
          <a:p>
            <a:pPr marL="571500" indent="-571500">
              <a:buFont typeface="Arial" panose="020B0604020202020204" pitchFamily="34" charset="0"/>
              <a:buChar char="•"/>
            </a:pPr>
            <a:r>
              <a:rPr lang="en-US" sz="4000" dirty="0">
                <a:latin typeface="Arial" panose="020B0604020202020204" pitchFamily="34" charset="0"/>
              </a:rPr>
              <a:t>The quotient is smaller than the original number.</a:t>
            </a:r>
          </a:p>
          <a:p>
            <a:pPr marL="571500" indent="-571500">
              <a:buFont typeface="Arial" panose="020B0604020202020204" pitchFamily="34" charset="0"/>
              <a:buChar char="•"/>
            </a:pPr>
            <a:r>
              <a:rPr lang="en-US" sz="4000" dirty="0">
                <a:latin typeface="Arial" panose="020B0604020202020204" pitchFamily="34" charset="0"/>
              </a:rPr>
              <a:t>The above process is now done with the quotient.</a:t>
            </a:r>
          </a:p>
          <a:p>
            <a:pPr marL="571500" indent="-571500">
              <a:buFont typeface="Arial" panose="020B0604020202020204" pitchFamily="34" charset="0"/>
              <a:buChar char="•"/>
            </a:pPr>
            <a:r>
              <a:rPr lang="en-US" sz="4000" dirty="0">
                <a:latin typeface="Arial" panose="020B0604020202020204" pitchFamily="34" charset="0"/>
              </a:rPr>
              <a:t>Therefore I have a smaller problem.</a:t>
            </a:r>
          </a:p>
          <a:p>
            <a:endParaRPr lang="en-US" sz="4000" dirty="0">
              <a:latin typeface="Arial" panose="020B0604020202020204" pitchFamily="34" charset="0"/>
            </a:endParaRPr>
          </a:p>
          <a:p>
            <a:r>
              <a:rPr lang="en-US" sz="4000" b="1" dirty="0">
                <a:latin typeface="Arial" panose="020B0604020202020204" pitchFamily="34" charset="0"/>
              </a:rPr>
              <a:t>Know how and when to stop: </a:t>
            </a:r>
          </a:p>
          <a:p>
            <a:pPr marL="571500" indent="-571500">
              <a:buFont typeface="Arial" panose="020B0604020202020204" pitchFamily="34" charset="0"/>
              <a:buChar char="•"/>
            </a:pPr>
            <a:r>
              <a:rPr lang="en-US" sz="4000" dirty="0">
                <a:latin typeface="Arial" panose="020B0604020202020204" pitchFamily="34" charset="0"/>
              </a:rPr>
              <a:t>Stop when the quotient is 0.</a:t>
            </a:r>
          </a:p>
          <a:p>
            <a:pPr marL="571500" indent="-571500">
              <a:buFont typeface="Arial" panose="020B0604020202020204" pitchFamily="34" charset="0"/>
              <a:buChar char="•"/>
            </a:pPr>
            <a:r>
              <a:rPr lang="en-US" sz="4000" dirty="0">
                <a:latin typeface="Arial" panose="020B0604020202020204" pitchFamily="34" charset="0"/>
              </a:rPr>
              <a:t>Actually, the recursion stops when the quotient &lt;= 0. </a:t>
            </a:r>
          </a:p>
          <a:p>
            <a:pPr marL="571500" indent="-571500">
              <a:buFont typeface="Arial" panose="020B0604020202020204" pitchFamily="34" charset="0"/>
              <a:buChar char="•"/>
            </a:pPr>
            <a:r>
              <a:rPr lang="en-US" sz="4000" dirty="0">
                <a:latin typeface="Arial" panose="020B0604020202020204" pitchFamily="34" charset="0"/>
              </a:rPr>
              <a:t>Print out the remainders when I finally have a quotient of 0. The last remainder must be written first. </a:t>
            </a:r>
            <a:endParaRPr lang="en-US" sz="4000" dirty="0"/>
          </a:p>
        </p:txBody>
      </p:sp>
    </p:spTree>
    <p:extLst>
      <p:ext uri="{BB962C8B-B14F-4D97-AF65-F5344CB8AC3E}">
        <p14:creationId xmlns:p14="http://schemas.microsoft.com/office/powerpoint/2010/main" val="16330734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ample: Convert an integer to binary"/>
          <p:cNvSpPr txBox="1">
            <a:spLocks noGrp="1"/>
          </p:cNvSpPr>
          <p:nvPr>
            <p:ph type="title"/>
          </p:nvPr>
        </p:nvSpPr>
        <p:spPr>
          <a:prstGeom prst="rect">
            <a:avLst/>
          </a:prstGeom>
        </p:spPr>
        <p:txBody>
          <a:bodyPr/>
          <a:lstStyle/>
          <a:p>
            <a:r>
              <a:t>Example: Convert an integer to binary</a:t>
            </a:r>
          </a:p>
        </p:txBody>
      </p:sp>
      <p:sp>
        <p:nvSpPr>
          <p:cNvPr id="1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87" name="public class Binary…"/>
          <p:cNvSpPr/>
          <p:nvPr/>
        </p:nvSpPr>
        <p:spPr>
          <a:xfrm>
            <a:off x="9650548" y="1338241"/>
            <a:ext cx="12458700" cy="8250079"/>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spAutoFit/>
          </a:bodyPr>
          <a:lstStyle/>
          <a:p>
            <a:pPr algn="l">
              <a:lnSpc>
                <a:spcPts val="4600"/>
              </a:lnSpc>
              <a:defRPr sz="3200">
                <a:latin typeface="Helvetica"/>
                <a:ea typeface="Helvetica"/>
                <a:cs typeface="Helvetica"/>
                <a:sym typeface="Helvetica"/>
              </a:defRPr>
            </a:pPr>
            <a:r>
              <a:rPr dirty="0"/>
              <a:t>public class Binary</a:t>
            </a:r>
          </a:p>
          <a:p>
            <a:pPr algn="l">
              <a:lnSpc>
                <a:spcPts val="4600"/>
              </a:lnSpc>
              <a:defRPr sz="3200">
                <a:latin typeface="Helvetica"/>
                <a:ea typeface="Helvetica"/>
                <a:cs typeface="Helvetica"/>
                <a:sym typeface="Helvetica"/>
              </a:defRPr>
            </a:pPr>
            <a:r>
              <a:rPr dirty="0"/>
              <a:t>{</a:t>
            </a:r>
          </a:p>
          <a:p>
            <a:pPr algn="l">
              <a:lnSpc>
                <a:spcPts val="4600"/>
              </a:lnSpc>
              <a:defRPr sz="3200">
                <a:latin typeface="Helvetica"/>
                <a:ea typeface="Helvetica"/>
                <a:cs typeface="Helvetica"/>
                <a:sym typeface="Helvetica"/>
              </a:defRPr>
            </a:pPr>
            <a:r>
              <a:rPr dirty="0"/>
              <a:t>   public static String </a:t>
            </a:r>
            <a:r>
              <a:rPr lang="en-US" dirty="0" err="1"/>
              <a:t>Rc</a:t>
            </a:r>
            <a:r>
              <a:rPr dirty="0" err="1"/>
              <a:t>onvert</a:t>
            </a:r>
            <a:r>
              <a:rPr dirty="0"/>
              <a:t>(int N)</a:t>
            </a:r>
          </a:p>
          <a:p>
            <a:pPr algn="l">
              <a:lnSpc>
                <a:spcPts val="4600"/>
              </a:lnSpc>
              <a:defRPr sz="3200">
                <a:latin typeface="Helvetica"/>
                <a:ea typeface="Helvetica"/>
                <a:cs typeface="Helvetica"/>
                <a:sym typeface="Helvetica"/>
              </a:defRPr>
            </a:pPr>
            <a:r>
              <a:rPr dirty="0"/>
              <a:t>   {</a:t>
            </a:r>
          </a:p>
          <a:p>
            <a:pPr algn="l">
              <a:lnSpc>
                <a:spcPts val="4600"/>
              </a:lnSpc>
              <a:defRPr sz="3200">
                <a:latin typeface="Helvetica"/>
                <a:ea typeface="Helvetica"/>
                <a:cs typeface="Helvetica"/>
                <a:sym typeface="Helvetica"/>
              </a:defRPr>
            </a:pPr>
            <a:r>
              <a:rPr dirty="0"/>
              <a:t>      if (N == 1) return "1";</a:t>
            </a:r>
          </a:p>
          <a:p>
            <a:pPr algn="l">
              <a:lnSpc>
                <a:spcPts val="4600"/>
              </a:lnSpc>
              <a:defRPr sz="3200">
                <a:latin typeface="Helvetica"/>
                <a:ea typeface="Helvetica"/>
                <a:cs typeface="Helvetica"/>
                <a:sym typeface="Helvetica"/>
              </a:defRPr>
            </a:pPr>
            <a:r>
              <a:rPr dirty="0"/>
              <a:t>      return </a:t>
            </a:r>
            <a:r>
              <a:rPr lang="en-US" dirty="0" err="1"/>
              <a:t>R</a:t>
            </a:r>
            <a:r>
              <a:rPr dirty="0" err="1"/>
              <a:t>convert</a:t>
            </a:r>
            <a:r>
              <a:rPr dirty="0"/>
              <a:t>(N</a:t>
            </a:r>
            <a:r>
              <a:rPr lang="en-US" dirty="0"/>
              <a:t> </a:t>
            </a:r>
            <a:r>
              <a:rPr dirty="0"/>
              <a:t>/</a:t>
            </a:r>
            <a:r>
              <a:rPr lang="en-US" dirty="0"/>
              <a:t> </a:t>
            </a:r>
            <a:r>
              <a:rPr dirty="0"/>
              <a:t>2) + (N % 2);</a:t>
            </a:r>
          </a:p>
          <a:p>
            <a:pPr algn="l">
              <a:lnSpc>
                <a:spcPts val="4600"/>
              </a:lnSpc>
              <a:defRPr sz="3200">
                <a:latin typeface="Helvetica"/>
                <a:ea typeface="Helvetica"/>
                <a:cs typeface="Helvetica"/>
                <a:sym typeface="Helvetica"/>
              </a:defRPr>
            </a:pPr>
            <a:r>
              <a:rPr dirty="0"/>
              <a:t>   }</a:t>
            </a:r>
          </a:p>
          <a:p>
            <a:pPr algn="l">
              <a:lnSpc>
                <a:spcPts val="4600"/>
              </a:lnSpc>
              <a:defRPr sz="3200">
                <a:latin typeface="Helvetica"/>
                <a:ea typeface="Helvetica"/>
                <a:cs typeface="Helvetica"/>
                <a:sym typeface="Helvetica"/>
              </a:defRPr>
            </a:pPr>
            <a:r>
              <a:rPr dirty="0"/>
              <a:t>   public static void main(String[] </a:t>
            </a:r>
            <a:r>
              <a:rPr dirty="0" err="1"/>
              <a:t>args</a:t>
            </a:r>
            <a:r>
              <a:rPr dirty="0"/>
              <a:t>)</a:t>
            </a:r>
          </a:p>
          <a:p>
            <a:pPr algn="l">
              <a:lnSpc>
                <a:spcPts val="4600"/>
              </a:lnSpc>
              <a:defRPr sz="3200">
                <a:latin typeface="Helvetica"/>
                <a:ea typeface="Helvetica"/>
                <a:cs typeface="Helvetica"/>
                <a:sym typeface="Helvetica"/>
              </a:defRPr>
            </a:pPr>
            <a:r>
              <a:rPr dirty="0"/>
              <a:t>   {</a:t>
            </a:r>
          </a:p>
          <a:p>
            <a:pPr algn="l">
              <a:lnSpc>
                <a:spcPts val="4600"/>
              </a:lnSpc>
              <a:defRPr sz="3200">
                <a:latin typeface="Helvetica"/>
                <a:ea typeface="Helvetica"/>
                <a:cs typeface="Helvetica"/>
                <a:sym typeface="Helvetica"/>
              </a:defRPr>
            </a:pPr>
            <a:r>
              <a:rPr dirty="0"/>
              <a:t>      int N = </a:t>
            </a:r>
            <a:r>
              <a:rPr dirty="0" err="1"/>
              <a:t>Integer.parseInt</a:t>
            </a:r>
            <a:r>
              <a:rPr dirty="0"/>
              <a:t>(</a:t>
            </a:r>
            <a:r>
              <a:rPr dirty="0" err="1"/>
              <a:t>args</a:t>
            </a:r>
            <a:r>
              <a:rPr dirty="0"/>
              <a:t>[0]);</a:t>
            </a:r>
          </a:p>
          <a:p>
            <a:pPr algn="l">
              <a:lnSpc>
                <a:spcPts val="4600"/>
              </a:lnSpc>
              <a:defRPr sz="3200">
                <a:latin typeface="Helvetica"/>
                <a:ea typeface="Helvetica"/>
                <a:cs typeface="Helvetica"/>
                <a:sym typeface="Helvetica"/>
              </a:defRPr>
            </a:pPr>
            <a:r>
              <a:rPr dirty="0"/>
              <a:t>      </a:t>
            </a:r>
            <a:r>
              <a:rPr dirty="0" err="1"/>
              <a:t>StdOut.println</a:t>
            </a:r>
            <a:r>
              <a:rPr dirty="0"/>
              <a:t>(</a:t>
            </a:r>
            <a:r>
              <a:rPr lang="en-US" dirty="0" err="1"/>
              <a:t>R</a:t>
            </a:r>
            <a:r>
              <a:rPr dirty="0" err="1"/>
              <a:t>convert</a:t>
            </a:r>
            <a:r>
              <a:rPr dirty="0"/>
              <a:t>(N));</a:t>
            </a:r>
          </a:p>
          <a:p>
            <a:pPr algn="l">
              <a:lnSpc>
                <a:spcPts val="4600"/>
              </a:lnSpc>
              <a:defRPr sz="3200">
                <a:latin typeface="Helvetica"/>
                <a:ea typeface="Helvetica"/>
                <a:cs typeface="Helvetica"/>
                <a:sym typeface="Helvetica"/>
              </a:defRPr>
            </a:pPr>
            <a:r>
              <a:rPr dirty="0"/>
              <a:t>   }</a:t>
            </a:r>
          </a:p>
          <a:p>
            <a:pPr algn="l">
              <a:lnSpc>
                <a:spcPts val="4600"/>
              </a:lnSpc>
              <a:defRPr sz="3200">
                <a:latin typeface="Helvetica"/>
                <a:ea typeface="Helvetica"/>
                <a:cs typeface="Helvetica"/>
                <a:sym typeface="Helvetica"/>
              </a:defRPr>
            </a:pPr>
            <a:r>
              <a:rPr dirty="0"/>
              <a:t>}</a:t>
            </a:r>
          </a:p>
        </p:txBody>
      </p:sp>
      <p:sp>
        <p:nvSpPr>
          <p:cNvPr id="188" name="% java Binary 6…"/>
          <p:cNvSpPr/>
          <p:nvPr/>
        </p:nvSpPr>
        <p:spPr>
          <a:xfrm>
            <a:off x="17054647" y="9643862"/>
            <a:ext cx="5054601" cy="3479801"/>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4800" tIns="304800" rIns="304800" bIns="304800" anchor="ctr">
            <a:spAutoFit/>
          </a:bodyPr>
          <a:lstStyle/>
          <a:p>
            <a:pPr algn="l">
              <a:lnSpc>
                <a:spcPts val="3900"/>
              </a:lnSpc>
              <a:defRPr sz="2600">
                <a:latin typeface="Helvetica"/>
                <a:ea typeface="Helvetica"/>
                <a:cs typeface="Helvetica"/>
                <a:sym typeface="Helvetica"/>
              </a:defRPr>
            </a:pPr>
            <a:r>
              <a:t>% java Binary 6</a:t>
            </a:r>
          </a:p>
          <a:p>
            <a:pPr algn="l">
              <a:lnSpc>
                <a:spcPts val="3900"/>
              </a:lnSpc>
              <a:defRPr sz="2600">
                <a:latin typeface="Helvetica"/>
                <a:ea typeface="Helvetica"/>
                <a:cs typeface="Helvetica"/>
                <a:sym typeface="Helvetica"/>
              </a:defRPr>
            </a:pPr>
            <a:r>
              <a:t>110</a:t>
            </a:r>
          </a:p>
          <a:p>
            <a:pPr algn="l">
              <a:lnSpc>
                <a:spcPts val="3900"/>
              </a:lnSpc>
              <a:defRPr sz="2600">
                <a:latin typeface="Helvetica"/>
                <a:ea typeface="Helvetica"/>
                <a:cs typeface="Helvetica"/>
                <a:sym typeface="Helvetica"/>
              </a:defRPr>
            </a:pPr>
            <a:r>
              <a:t>% java Binary 37</a:t>
            </a:r>
          </a:p>
          <a:p>
            <a:pPr algn="l">
              <a:lnSpc>
                <a:spcPts val="3900"/>
              </a:lnSpc>
              <a:defRPr sz="2600">
                <a:latin typeface="Helvetica"/>
                <a:ea typeface="Helvetica"/>
                <a:cs typeface="Helvetica"/>
                <a:sym typeface="Helvetica"/>
              </a:defRPr>
            </a:pPr>
            <a:r>
              <a:t>100101</a:t>
            </a:r>
          </a:p>
          <a:p>
            <a:pPr algn="l">
              <a:lnSpc>
                <a:spcPts val="3900"/>
              </a:lnSpc>
              <a:defRPr sz="2600">
                <a:latin typeface="Helvetica"/>
                <a:ea typeface="Helvetica"/>
                <a:cs typeface="Helvetica"/>
                <a:sym typeface="Helvetica"/>
              </a:defRPr>
            </a:pPr>
            <a:r>
              <a:t>% java Binary  999999</a:t>
            </a:r>
          </a:p>
          <a:p>
            <a:pPr algn="l">
              <a:lnSpc>
                <a:spcPts val="3900"/>
              </a:lnSpc>
              <a:defRPr sz="2600">
                <a:latin typeface="Helvetica"/>
                <a:ea typeface="Helvetica"/>
                <a:cs typeface="Helvetica"/>
                <a:sym typeface="Helvetica"/>
              </a:defRPr>
            </a:pPr>
            <a:r>
              <a:t>11110100001000111111</a:t>
            </a:r>
          </a:p>
        </p:txBody>
      </p:sp>
      <p:sp>
        <p:nvSpPr>
          <p:cNvPr id="191" name="To compute a function of a positive integer N…"/>
          <p:cNvSpPr txBox="1">
            <a:spLocks noGrp="1"/>
          </p:cNvSpPr>
          <p:nvPr>
            <p:ph type="body" sz="quarter" idx="1"/>
          </p:nvPr>
        </p:nvSpPr>
        <p:spPr>
          <a:xfrm>
            <a:off x="1270000" y="2724150"/>
            <a:ext cx="7543800" cy="6919712"/>
          </a:xfrm>
          <a:prstGeom prst="rect">
            <a:avLst/>
          </a:prstGeom>
        </p:spPr>
        <p:txBody>
          <a:bodyPr/>
          <a:lstStyle/>
          <a:p>
            <a:pPr>
              <a:lnSpc>
                <a:spcPts val="5100"/>
              </a:lnSpc>
              <a:spcBef>
                <a:spcPts val="2000"/>
              </a:spcBef>
              <a:defRPr sz="3300">
                <a:solidFill>
                  <a:srgbClr val="005493"/>
                </a:solidFill>
              </a:defRPr>
            </a:pPr>
            <a:r>
              <a:rPr dirty="0"/>
              <a:t>To compute a function of a positive integer </a:t>
            </a:r>
            <a:r>
              <a:rPr i="1" dirty="0"/>
              <a:t>N</a:t>
            </a:r>
          </a:p>
          <a:p>
            <a:pPr lvl="1">
              <a:lnSpc>
                <a:spcPts val="5100"/>
              </a:lnSpc>
              <a:spcBef>
                <a:spcPts val="2000"/>
              </a:spcBef>
              <a:buSzPct val="125428"/>
              <a:defRPr sz="3300"/>
            </a:pPr>
            <a:r>
              <a:rPr dirty="0">
                <a:solidFill>
                  <a:srgbClr val="005493"/>
                </a:solidFill>
              </a:rPr>
              <a:t>Base case. </a:t>
            </a:r>
            <a:r>
              <a:rPr dirty="0"/>
              <a:t>Return a value for small </a:t>
            </a:r>
            <a:r>
              <a:rPr i="1" dirty="0"/>
              <a:t>N</a:t>
            </a:r>
            <a:r>
              <a:rPr dirty="0"/>
              <a:t> .</a:t>
            </a:r>
          </a:p>
          <a:p>
            <a:pPr lvl="1">
              <a:lnSpc>
                <a:spcPts val="5100"/>
              </a:lnSpc>
              <a:spcBef>
                <a:spcPts val="2000"/>
              </a:spcBef>
              <a:defRPr sz="3300"/>
            </a:pPr>
            <a:r>
              <a:rPr dirty="0">
                <a:solidFill>
                  <a:srgbClr val="005493"/>
                </a:solidFill>
              </a:rPr>
              <a:t>Reduction step. </a:t>
            </a:r>
            <a:r>
              <a:rPr dirty="0"/>
              <a:t>Assuming that it works for smaller values of its argument, use the function to compute a return value for </a:t>
            </a:r>
            <a:r>
              <a:rPr i="1" dirty="0"/>
              <a:t>N</a:t>
            </a:r>
            <a:r>
              <a:rPr dirty="0"/>
              <a:t>.</a:t>
            </a:r>
          </a:p>
        </p:txBody>
      </p:sp>
      <p:sp>
        <p:nvSpPr>
          <p:cNvPr id="192" name="Recursive program"/>
          <p:cNvSpPr txBox="1"/>
          <p:nvPr/>
        </p:nvSpPr>
        <p:spPr>
          <a:xfrm>
            <a:off x="1358900" y="1712219"/>
            <a:ext cx="4075311"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lnSpc>
                <a:spcPts val="5000"/>
              </a:lnSpc>
              <a:spcBef>
                <a:spcPts val="2000"/>
              </a:spcBef>
              <a:tabLst>
                <a:tab pos="1168400" algn="l"/>
              </a:tabLst>
              <a:defRPr sz="3200" b="1">
                <a:latin typeface="Lucida Grande"/>
                <a:ea typeface="Lucida Grande"/>
                <a:cs typeface="Lucida Grande"/>
                <a:sym typeface="Lucida Grande"/>
              </a:defRPr>
            </a:lvl1pPr>
          </a:lstStyle>
          <a:p>
            <a:r>
              <a:rPr dirty="0"/>
              <a:t>Recursive program</a:t>
            </a:r>
          </a:p>
        </p:txBody>
      </p:sp>
      <p:grpSp>
        <p:nvGrpSpPr>
          <p:cNvPr id="195" name="Group"/>
          <p:cNvGrpSpPr/>
          <p:nvPr/>
        </p:nvGrpSpPr>
        <p:grpSpPr>
          <a:xfrm>
            <a:off x="16684754" y="5727700"/>
            <a:ext cx="4751396" cy="1854200"/>
            <a:chOff x="-2514602" y="1714500"/>
            <a:chExt cx="4751395" cy="1854200"/>
          </a:xfrm>
        </p:grpSpPr>
        <p:sp>
          <p:nvSpPr>
            <p:cNvPr id="193" name="int 0 or 1…"/>
            <p:cNvSpPr txBox="1"/>
            <p:nvPr/>
          </p:nvSpPr>
          <p:spPr>
            <a:xfrm>
              <a:off x="-1370008" y="1714500"/>
              <a:ext cx="3606801" cy="185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nSpc>
                  <a:spcPts val="3200"/>
                </a:lnSpc>
                <a:buClr>
                  <a:srgbClr val="606060"/>
                </a:buClr>
                <a:buFont typeface="Comic Sans MS"/>
                <a:defRPr sz="2700">
                  <a:solidFill>
                    <a:srgbClr val="005493"/>
                  </a:solidFill>
                  <a:uFill>
                    <a:solidFill>
                      <a:srgbClr val="005493"/>
                    </a:solidFill>
                  </a:uFill>
                </a:defRPr>
              </a:pPr>
              <a:r>
                <a:rPr dirty="0">
                  <a:latin typeface="Helvetica"/>
                  <a:ea typeface="Helvetica"/>
                  <a:cs typeface="Helvetica"/>
                  <a:sym typeface="Helvetica"/>
                </a:rPr>
                <a:t>int</a:t>
              </a:r>
              <a:r>
                <a:rPr dirty="0"/>
                <a:t> 0 or 1</a:t>
              </a:r>
            </a:p>
            <a:p>
              <a:pPr>
                <a:lnSpc>
                  <a:spcPts val="3200"/>
                </a:lnSpc>
                <a:buClr>
                  <a:srgbClr val="606060"/>
                </a:buClr>
                <a:buFont typeface="Comic Sans MS"/>
                <a:defRPr sz="2700">
                  <a:solidFill>
                    <a:srgbClr val="005493"/>
                  </a:solidFill>
                  <a:uFill>
                    <a:solidFill>
                      <a:srgbClr val="005493"/>
                    </a:solidFill>
                  </a:uFill>
                </a:defRPr>
              </a:pPr>
              <a:r>
                <a:rPr dirty="0"/>
                <a:t>automatically</a:t>
              </a:r>
            </a:p>
            <a:p>
              <a:pPr>
                <a:lnSpc>
                  <a:spcPts val="3200"/>
                </a:lnSpc>
                <a:buClr>
                  <a:srgbClr val="606060"/>
                </a:buClr>
                <a:buFont typeface="Comic Sans MS"/>
                <a:defRPr sz="2700">
                  <a:solidFill>
                    <a:srgbClr val="005493"/>
                  </a:solidFill>
                  <a:uFill>
                    <a:solidFill>
                      <a:srgbClr val="005493"/>
                    </a:solidFill>
                  </a:uFill>
                </a:defRPr>
              </a:pPr>
              <a:r>
                <a:rPr dirty="0"/>
                <a:t>converted to</a:t>
              </a:r>
            </a:p>
            <a:p>
              <a:pPr>
                <a:lnSpc>
                  <a:spcPts val="3200"/>
                </a:lnSpc>
                <a:buClr>
                  <a:srgbClr val="606060"/>
                </a:buClr>
                <a:buFont typeface="Comic Sans MS"/>
                <a:defRPr sz="2700">
                  <a:solidFill>
                    <a:srgbClr val="005493"/>
                  </a:solidFill>
                  <a:uFill>
                    <a:solidFill>
                      <a:srgbClr val="005493"/>
                    </a:solidFill>
                  </a:uFill>
                </a:defRPr>
              </a:pPr>
              <a:r>
                <a:rPr dirty="0">
                  <a:latin typeface="Helvetica"/>
                  <a:ea typeface="Helvetica"/>
                  <a:cs typeface="Helvetica"/>
                  <a:sym typeface="Helvetica"/>
                </a:rPr>
                <a:t>String</a:t>
              </a:r>
              <a:r>
                <a:rPr dirty="0"/>
                <a:t> "0" or "1"</a:t>
              </a:r>
            </a:p>
          </p:txBody>
        </p:sp>
        <p:sp>
          <p:nvSpPr>
            <p:cNvPr id="194" name="Line"/>
            <p:cNvSpPr/>
            <p:nvPr/>
          </p:nvSpPr>
          <p:spPr>
            <a:xfrm flipH="1">
              <a:off x="-2514602" y="2722362"/>
              <a:ext cx="790444" cy="472481"/>
            </a:xfrm>
            <a:prstGeom prst="line">
              <a:avLst/>
            </a:prstGeom>
            <a:noFill/>
            <a:ln w="38100" cap="flat">
              <a:solidFill>
                <a:srgbClr val="005493"/>
              </a:solidFill>
              <a:prstDash val="solid"/>
              <a:miter lim="400000"/>
              <a:tailEnd type="triangle" w="med" len="med"/>
            </a:ln>
            <a:effectLst/>
          </p:spPr>
          <p:txBody>
            <a:bodyPr wrap="square" lIns="0" tIns="0" rIns="0" bIns="0" numCol="1" anchor="t">
              <a:noAutofit/>
            </a:bodyPr>
            <a:lstStyle/>
            <a:p>
              <a:pPr algn="l" defTabSz="457200">
                <a:lnSpc>
                  <a:spcPct val="100000"/>
                </a:lnSpc>
                <a:tabLst/>
                <a:defRPr sz="12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9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7">
                                            <p:bg/>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8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8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8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8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8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18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18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187">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187">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187">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p:tmAbs val="0"/>
                                  </p:iterate>
                                  <p:childTnLst>
                                    <p:set>
                                      <p:cBhvr>
                                        <p:cTn id="66" fill="hold"/>
                                        <p:tgtEl>
                                          <p:spTgt spid="187">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p:tmAbs val="0"/>
                                  </p:iterate>
                                  <p:childTnLst>
                                    <p:set>
                                      <p:cBhvr>
                                        <p:cTn id="70" fill="hold"/>
                                        <p:tgtEl>
                                          <p:spTgt spid="187">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p:tmAbs val="0"/>
                                  </p:iterate>
                                  <p:childTnLst>
                                    <p:set>
                                      <p:cBhvr>
                                        <p:cTn id="74" fill="hold"/>
                                        <p:tgtEl>
                                          <p:spTgt spid="187">
                                            <p:txEl>
                                              <p:pRg st="12" end="1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p:tmAbs val="0"/>
                                  </p:iterate>
                                  <p:childTnLst>
                                    <p:set>
                                      <p:cBhvr>
                                        <p:cTn id="78" fill="hold"/>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bldLvl="5" animBg="1" advAuto="0"/>
      <p:bldP spid="188" grpId="0" animBg="1" advAuto="0"/>
      <p:bldP spid="191" grpId="0" build="p" bldLvl="5" animBg="1" advAuto="0"/>
      <p:bldP spid="195" grpId="0" animBg="1" advAuto="0"/>
    </p:bldLst>
  </p:timing>
</p:sld>
</file>

<file path=ppt/theme/theme1.xml><?xml version="1.0" encoding="utf-8"?>
<a:theme xmlns:a="http://schemas.openxmlformats.org/drawingml/2006/main" name="White">
  <a:themeElements>
    <a:clrScheme name="White">
      <a:dk1>
        <a:srgbClr val="000000"/>
      </a:dk1>
      <a:lt1>
        <a:srgbClr val="005493">
          <a:alpha val="5000"/>
        </a:srgbClr>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6957</TotalTime>
  <Words>3949</Words>
  <Application>Microsoft Macintosh PowerPoint</Application>
  <PresentationFormat>Custom</PresentationFormat>
  <Paragraphs>645</Paragraphs>
  <Slides>35</Slides>
  <Notes>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Comic Sans MS</vt:lpstr>
      <vt:lpstr>Courier New</vt:lpstr>
      <vt:lpstr>Futura</vt:lpstr>
      <vt:lpstr>Futura Bold</vt:lpstr>
      <vt:lpstr>Gill Sans</vt:lpstr>
      <vt:lpstr>Helvetica</vt:lpstr>
      <vt:lpstr>Lucida Grande</vt:lpstr>
      <vt:lpstr>Lucida Sans</vt:lpstr>
      <vt:lpstr>Lucida Sans Typewriter</vt:lpstr>
      <vt:lpstr>White</vt:lpstr>
      <vt:lpstr>8.  Recursion</vt:lpstr>
      <vt:lpstr>8. Recursion</vt:lpstr>
      <vt:lpstr>PowerPoint Presentation</vt:lpstr>
      <vt:lpstr>Overview</vt:lpstr>
      <vt:lpstr>A mathematics example…</vt:lpstr>
      <vt:lpstr>Comparing recursive solutions to iterative solutions...</vt:lpstr>
      <vt:lpstr>Comparing recursive solutions to iterative solutions...Factorial</vt:lpstr>
      <vt:lpstr>Example: Converting decimal to binary</vt:lpstr>
      <vt:lpstr>Example: Convert an integer to binary</vt:lpstr>
      <vt:lpstr>Recursion versus iteration</vt:lpstr>
      <vt:lpstr>Base case versus general case</vt:lpstr>
      <vt:lpstr>Mechanics of a function call</vt:lpstr>
      <vt:lpstr>Programming with recursion: typical bugs</vt:lpstr>
      <vt:lpstr>8. Recursion</vt:lpstr>
      <vt:lpstr>Warmup:  subdivisions of a ruler (revisited)</vt:lpstr>
      <vt:lpstr>Tracing a recursive program</vt:lpstr>
      <vt:lpstr>Example: Towers of Hanoi puzzle (https://www.mathsisfun.com/games/towerofhanoi.html)</vt:lpstr>
      <vt:lpstr>Towers of Hanoi</vt:lpstr>
      <vt:lpstr>Towers of Hanoi solution (n = 3)</vt:lpstr>
      <vt:lpstr>Towers of Hanoi: recursive solution</vt:lpstr>
      <vt:lpstr>Recursive call tree for towers of Hanoi</vt:lpstr>
      <vt:lpstr>Answers for towers of Hanoi</vt:lpstr>
      <vt:lpstr>Fibonacci numbers and the golden ratio in the wild</vt:lpstr>
      <vt:lpstr>Example: Computing Fibonacci numbers</vt:lpstr>
      <vt:lpstr>Recursive call tree for Fibonacci numbers</vt:lpstr>
      <vt:lpstr>Practice: What is printed?</vt:lpstr>
      <vt:lpstr>Practice: Recursion with Arrays</vt:lpstr>
      <vt:lpstr>Practice: Recursion with Arrays</vt:lpstr>
      <vt:lpstr>Practice: Recursion with Arrays</vt:lpstr>
      <vt:lpstr>Example: Count7s</vt:lpstr>
      <vt:lpstr>Example: BunnyEars</vt:lpstr>
      <vt:lpstr>MORE PRACTICE:</vt:lpstr>
      <vt:lpstr>PowerPoint Presentation</vt:lpstr>
      <vt:lpstr>8. Recursion</vt:lpstr>
      <vt:lpstr>8. Recursion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 Programming Concepts</dc:title>
  <dc:creator>Andy Guna</dc:creator>
  <cp:lastModifiedBy>Anna godin</cp:lastModifiedBy>
  <cp:revision>174</cp:revision>
  <cp:lastPrinted>2019-10-18T22:09:42Z</cp:lastPrinted>
  <dcterms:modified xsi:type="dcterms:W3CDTF">2021-05-24T17:47:45Z</dcterms:modified>
</cp:coreProperties>
</file>